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21"/>
  </p:notesMasterIdLst>
  <p:handoutMasterIdLst>
    <p:handoutMasterId r:id="rId22"/>
  </p:handoutMasterIdLst>
  <p:sldIdLst>
    <p:sldId id="256" r:id="rId2"/>
    <p:sldId id="257" r:id="rId3"/>
    <p:sldId id="258" r:id="rId4"/>
    <p:sldId id="259" r:id="rId5"/>
    <p:sldId id="274" r:id="rId6"/>
    <p:sldId id="264" r:id="rId7"/>
    <p:sldId id="260" r:id="rId8"/>
    <p:sldId id="261" r:id="rId9"/>
    <p:sldId id="263" r:id="rId10"/>
    <p:sldId id="278" r:id="rId11"/>
    <p:sldId id="276" r:id="rId12"/>
    <p:sldId id="275" r:id="rId13"/>
    <p:sldId id="273" r:id="rId14"/>
    <p:sldId id="265" r:id="rId15"/>
    <p:sldId id="267" r:id="rId16"/>
    <p:sldId id="270" r:id="rId17"/>
    <p:sldId id="266" r:id="rId18"/>
    <p:sldId id="262" r:id="rId19"/>
    <p:sldId id="272" r:id="rId2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81" d="100"/>
          <a:sy n="81" d="100"/>
        </p:scale>
        <p:origin x="-2400" y="-9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0" d="100"/>
          <a:sy n="90" d="100"/>
        </p:scale>
        <p:origin x="-3612"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9674419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08CA707-0962-4428-8183-0BB44173D84F}" type="datetime1">
              <a:rPr lang="en-US" smtClean="0"/>
              <a:t>5/11/2015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EE1AB34-B3F0-401D-98DE-B4A3D27DA704}" type="slidenum">
              <a:rPr lang="en-US" smtClean="0"/>
              <a:t>‹#›</a:t>
            </a:fld>
            <a:endParaRPr lang="en-US"/>
          </a:p>
        </p:txBody>
      </p:sp>
    </p:spTree>
    <p:extLst>
      <p:ext uri="{BB962C8B-B14F-4D97-AF65-F5344CB8AC3E}">
        <p14:creationId xmlns:p14="http://schemas.microsoft.com/office/powerpoint/2010/main" val="24317156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384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09A607-BB53-4A09-87D7-6DA6E810808E}"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56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B17A38-A7A5-4F38-AB7A-0BDF29BC69D5}"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820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A15BE-01C8-4338-9560-5CB8D58CA6DC}"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8735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467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371600"/>
            <a:ext cx="36957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076700" y="1371600"/>
            <a:ext cx="3695700" cy="4724400"/>
          </a:xfrm>
        </p:spPr>
        <p:txBody>
          <a:bodyPr/>
          <a:lstStyle/>
          <a:p>
            <a:pPr lvl="0"/>
            <a:endParaRPr lang="en-US" noProof="0" dirty="0"/>
          </a:p>
        </p:txBody>
      </p:sp>
      <p:sp>
        <p:nvSpPr>
          <p:cNvPr id="5" name="Date Placeholder 4"/>
          <p:cNvSpPr>
            <a:spLocks noGrp="1"/>
          </p:cNvSpPr>
          <p:nvPr>
            <p:ph type="dt" sz="half" idx="10"/>
          </p:nvPr>
        </p:nvSpPr>
        <p:spPr>
          <a:xfrm>
            <a:off x="228600" y="6248400"/>
            <a:ext cx="1600200" cy="457200"/>
          </a:xfrm>
        </p:spPr>
        <p:txBody>
          <a:bodyPr/>
          <a:lstStyle>
            <a:lvl1pPr>
              <a:defRPr/>
            </a:lvl1pPr>
          </a:lstStyle>
          <a:p>
            <a:pPr>
              <a:defRPr/>
            </a:pPr>
            <a:fld id="{8269E49B-4E20-4913-A414-D3028A3DCEF6}" type="datetime1">
              <a:rPr lang="en-US" smtClean="0"/>
              <a:t>5/11/2015</a:t>
            </a:fld>
            <a:endParaRPr lang="en-US" dirty="0"/>
          </a:p>
        </p:txBody>
      </p:sp>
      <p:sp>
        <p:nvSpPr>
          <p:cNvPr id="6" name="Footer Placeholder 5"/>
          <p:cNvSpPr>
            <a:spLocks noGrp="1"/>
          </p:cNvSpPr>
          <p:nvPr>
            <p:ph type="ftr" sz="quarter" idx="11"/>
          </p:nvPr>
        </p:nvSpPr>
        <p:spPr>
          <a:xfrm>
            <a:off x="2209800" y="6248400"/>
            <a:ext cx="35052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248400" y="6248400"/>
            <a:ext cx="1524000" cy="457200"/>
          </a:xfrm>
        </p:spPr>
        <p:txBody>
          <a:bodyPr/>
          <a:lstStyle>
            <a:lvl1pPr>
              <a:defRPr/>
            </a:lvl1pPr>
          </a:lstStyle>
          <a:p>
            <a:pPr>
              <a:defRPr/>
            </a:pPr>
            <a:fld id="{EDA919A8-31DE-4CA7-9976-D188B55314D5}" type="slidenum">
              <a:rPr lang="en-US"/>
              <a:pPr>
                <a:defRPr/>
              </a:pPr>
              <a:t>‹#›</a:t>
            </a:fld>
            <a:endParaRPr lang="en-US" dirty="0"/>
          </a:p>
        </p:txBody>
      </p:sp>
    </p:spTree>
    <p:extLst>
      <p:ext uri="{BB962C8B-B14F-4D97-AF65-F5344CB8AC3E}">
        <p14:creationId xmlns:p14="http://schemas.microsoft.com/office/powerpoint/2010/main" val="302381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70DEF-60A6-431C-80ED-E5860AF8BFFC}"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2787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67434-F276-494F-94B8-9C712994C931}" type="datetime1">
              <a:rPr lang="en-US" smtClean="0"/>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4963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7EA5C-B666-4858-B3D0-479BB571CF1D}" type="datetime1">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9965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F688-7926-4816-A518-E74C3338453A}" type="datetime1">
              <a:rPr lang="en-US" smtClean="0"/>
              <a:t>5/11/2015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4283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65DCEB-B014-4D16-BA5C-1C51009AD475}" type="datetime1">
              <a:rPr lang="en-US" smtClean="0"/>
              <a:t>5/11/2015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972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A0144-4750-49FB-B38C-0A67B56CCDF2}" type="datetime1">
              <a:rPr lang="en-US" smtClean="0"/>
              <a:t>5/11/2015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178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CF522-5911-4072-A989-3A78EC9CCE07}" type="datetime1">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553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26D02-C118-4CF7-9548-EC3D5E71B538}" type="datetime1">
              <a:rPr lang="en-US" smtClean="0"/>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7770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57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9D87D-464C-4FBA-A922-39D9EE63371C}" type="datetime1">
              <a:rPr lang="en-US" smtClean="0"/>
              <a:t>5/11/2015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680163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 y="246063"/>
            <a:ext cx="8258175" cy="2387600"/>
          </a:xfrm>
        </p:spPr>
        <p:txBody>
          <a:bodyPr>
            <a:normAutofit fontScale="90000"/>
          </a:bodyPr>
          <a:lstStyle/>
          <a:p>
            <a:r>
              <a:rPr lang="en-US" dirty="0"/>
              <a:t/>
            </a:r>
            <a:br>
              <a:rPr lang="en-US" dirty="0"/>
            </a:br>
            <a:r>
              <a:rPr lang="en-US" dirty="0"/>
              <a:t> </a:t>
            </a:r>
            <a:r>
              <a:rPr lang="en-US" sz="5600" b="1" dirty="0"/>
              <a:t>Statistical </a:t>
            </a:r>
            <a:r>
              <a:rPr lang="en-US" sz="5600" b="1" dirty="0" smtClean="0"/>
              <a:t>challenges—Measurement</a:t>
            </a:r>
            <a:r>
              <a:rPr lang="en-US" sz="5600" b="1" dirty="0"/>
              <a:t>, outcomes, </a:t>
            </a:r>
            <a:r>
              <a:rPr lang="en-US" sz="5600" b="1" dirty="0" smtClean="0"/>
              <a:t>multicomponent intervention </a:t>
            </a:r>
            <a:endParaRPr lang="en-US" sz="5600" b="1" dirty="0"/>
          </a:p>
        </p:txBody>
      </p:sp>
      <p:sp>
        <p:nvSpPr>
          <p:cNvPr id="3" name="Subtitle 2"/>
          <p:cNvSpPr>
            <a:spLocks noGrp="1"/>
          </p:cNvSpPr>
          <p:nvPr>
            <p:ph type="subTitle" idx="1"/>
          </p:nvPr>
        </p:nvSpPr>
        <p:spPr>
          <a:xfrm>
            <a:off x="714376" y="5109100"/>
            <a:ext cx="7286624" cy="1655762"/>
          </a:xfrm>
        </p:spPr>
        <p:txBody>
          <a:bodyPr>
            <a:noAutofit/>
          </a:bodyPr>
          <a:lstStyle/>
          <a:p>
            <a:pPr>
              <a:lnSpc>
                <a:spcPct val="100000"/>
              </a:lnSpc>
            </a:pPr>
            <a:r>
              <a:rPr lang="en-US" sz="3600" dirty="0" smtClean="0"/>
              <a:t>Heather Allore PhD</a:t>
            </a:r>
          </a:p>
          <a:p>
            <a:r>
              <a:rPr lang="en-US" sz="3600" dirty="0" smtClean="0"/>
              <a:t>Yale School of Medicine &amp; School of Public Health</a:t>
            </a:r>
            <a:endParaRPr lang="en-US" sz="3600" dirty="0"/>
          </a:p>
        </p:txBody>
      </p:sp>
      <p:pic>
        <p:nvPicPr>
          <p:cNvPr id="4" name="Picture 3"/>
          <p:cNvPicPr>
            <a:picLocks noChangeAspect="1"/>
          </p:cNvPicPr>
          <p:nvPr/>
        </p:nvPicPr>
        <p:blipFill>
          <a:blip r:embed="rId3"/>
          <a:stretch>
            <a:fillRect/>
          </a:stretch>
        </p:blipFill>
        <p:spPr>
          <a:xfrm>
            <a:off x="3227368" y="2769745"/>
            <a:ext cx="2689265" cy="2326656"/>
          </a:xfrm>
          <a:prstGeom prst="rect">
            <a:avLst/>
          </a:prstGeom>
        </p:spPr>
      </p:pic>
    </p:spTree>
    <p:extLst>
      <p:ext uri="{BB962C8B-B14F-4D97-AF65-F5344CB8AC3E}">
        <p14:creationId xmlns:p14="http://schemas.microsoft.com/office/powerpoint/2010/main" val="125647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p:cNvSpPr>
            <a:spLocks noChangeArrowheads="1"/>
          </p:cNvSpPr>
          <p:nvPr/>
        </p:nvSpPr>
        <p:spPr bwMode="auto">
          <a:xfrm>
            <a:off x="1143000" y="687388"/>
            <a:ext cx="6858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29699" name="Date Placeholder 3"/>
          <p:cNvSpPr txBox="1">
            <a:spLocks noGrp="1"/>
          </p:cNvSpPr>
          <p:nvPr/>
        </p:nvSpPr>
        <p:spPr bwMode="auto">
          <a:xfrm>
            <a:off x="1143000" y="6223000"/>
            <a:ext cx="190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solidFill>
                  <a:srgbClr val="999999"/>
                </a:solidFill>
                <a:latin typeface="Helvetica" panose="020B0604020202020204" pitchFamily="34" charset="0"/>
              </a:rPr>
              <a:t>Date of download:  4/16/2015</a:t>
            </a:r>
          </a:p>
        </p:txBody>
      </p:sp>
      <p:sp>
        <p:nvSpPr>
          <p:cNvPr id="29700" name="Footer Placeholder 4"/>
          <p:cNvSpPr txBox="1">
            <a:spLocks noGrp="1"/>
          </p:cNvSpPr>
          <p:nvPr/>
        </p:nvSpPr>
        <p:spPr bwMode="auto">
          <a:xfrm>
            <a:off x="3371850" y="6223000"/>
            <a:ext cx="2400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a:solidFill>
                  <a:srgbClr val="999999"/>
                </a:solidFill>
                <a:latin typeface="Helvetica" panose="020B0604020202020204" pitchFamily="34" charset="0"/>
              </a:rPr>
              <a:t>Copyright © 2015 American Medical Association. All rights reserved.</a:t>
            </a:r>
          </a:p>
        </p:txBody>
      </p:sp>
      <p:sp>
        <p:nvSpPr>
          <p:cNvPr id="29701" name="Text Placeholder 2"/>
          <p:cNvSpPr txBox="1">
            <a:spLocks/>
          </p:cNvSpPr>
          <p:nvPr/>
        </p:nvSpPr>
        <p:spPr bwMode="auto">
          <a:xfrm>
            <a:off x="1143000" y="692150"/>
            <a:ext cx="685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dirty="0">
                <a:latin typeface="Helvetica" panose="020B0604020202020204" pitchFamily="34" charset="0"/>
              </a:rPr>
              <a:t>From: </a:t>
            </a:r>
            <a:r>
              <a:rPr lang="en-US" altLang="en-US" sz="1300" b="1" dirty="0">
                <a:latin typeface="Helvetica" panose="020B0604020202020204" pitchFamily="34" charset="0"/>
              </a:rPr>
              <a:t>Industry, FDA Warm to “Adaptive” Trials</a:t>
            </a:r>
          </a:p>
        </p:txBody>
      </p:sp>
      <p:cxnSp>
        <p:nvCxnSpPr>
          <p:cNvPr id="29702" name="Straight Connector 8"/>
          <p:cNvCxnSpPr>
            <a:cxnSpLocks noChangeShapeType="1"/>
          </p:cNvCxnSpPr>
          <p:nvPr/>
        </p:nvCxnSpPr>
        <p:spPr bwMode="auto">
          <a:xfrm flipV="1">
            <a:off x="1143000" y="6215065"/>
            <a:ext cx="6858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29703" name="Text Placeholder 2"/>
          <p:cNvSpPr txBox="1">
            <a:spLocks/>
          </p:cNvSpPr>
          <p:nvPr/>
        </p:nvSpPr>
        <p:spPr bwMode="auto">
          <a:xfrm>
            <a:off x="1143000" y="1282700"/>
            <a:ext cx="685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latin typeface="Helvetica" panose="020B0604020202020204" pitchFamily="34" charset="0"/>
              </a:rPr>
              <a:t>JAMA. 2006;296(16):1955-1957. doi:10.1001/jama.296.16.1955</a:t>
            </a:r>
          </a:p>
        </p:txBody>
      </p:sp>
      <p:sp>
        <p:nvSpPr>
          <p:cNvPr id="29704" name="Text Placeholder 2"/>
          <p:cNvSpPr txBox="1">
            <a:spLocks/>
          </p:cNvSpPr>
          <p:nvPr/>
        </p:nvSpPr>
        <p:spPr bwMode="auto">
          <a:xfrm>
            <a:off x="1143000" y="5575300"/>
            <a:ext cx="6858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a:latin typeface="Helvetica" panose="020B0604020202020204" pitchFamily="34" charset="0"/>
              </a:rPr>
              <a:t>Pharmaceutical companies and the Food and Drug Administration are considering the use of adaptive clinical trials—studies that are modified while they are in progress, guided by emerging data—as a way to speed new drugs to market.</a:t>
            </a:r>
          </a:p>
        </p:txBody>
      </p:sp>
      <p:cxnSp>
        <p:nvCxnSpPr>
          <p:cNvPr id="29706" name="Straight Connector 5"/>
          <p:cNvCxnSpPr>
            <a:cxnSpLocks noChangeShapeType="1"/>
          </p:cNvCxnSpPr>
          <p:nvPr/>
        </p:nvCxnSpPr>
        <p:spPr bwMode="auto">
          <a:xfrm>
            <a:off x="1143000" y="666750"/>
            <a:ext cx="6858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2970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27000"/>
            <a:ext cx="1981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184"/>
            <a:ext cx="3792890" cy="3824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3341" y="1598136"/>
            <a:ext cx="3829644" cy="3693319"/>
          </a:xfrm>
          <a:prstGeom prst="rect">
            <a:avLst/>
          </a:prstGeom>
          <a:noFill/>
        </p:spPr>
        <p:txBody>
          <a:bodyPr wrap="square" rtlCol="0">
            <a:spAutoFit/>
          </a:bodyPr>
          <a:lstStyle/>
          <a:p>
            <a:r>
              <a:rPr lang="en-US" dirty="0" smtClean="0"/>
              <a:t>“The </a:t>
            </a:r>
            <a:r>
              <a:rPr lang="en-US" dirty="0"/>
              <a:t>principle difference between adaptive clinical trial designs and traditional designs is that the data in adaptive trials are analyzed on an interim basis and used to dictate the future course of the </a:t>
            </a:r>
            <a:r>
              <a:rPr lang="en-US" dirty="0" smtClean="0"/>
              <a:t>trial.”</a:t>
            </a:r>
          </a:p>
          <a:p>
            <a:r>
              <a:rPr lang="en-US" dirty="0" smtClean="0"/>
              <a:t>“In </a:t>
            </a:r>
            <a:r>
              <a:rPr lang="en-US" dirty="0"/>
              <a:t>an adaptive design, early responses to the doses might be used to alter the number of patients randomized to each group, with patients entering the trial being disproportionately added to dosage groups experiencing the greatest response</a:t>
            </a:r>
            <a:r>
              <a:rPr lang="en-US" dirty="0" smtClean="0"/>
              <a:t>.”</a:t>
            </a:r>
            <a:endParaRPr lang="en-US" dirty="0"/>
          </a:p>
        </p:txBody>
      </p:sp>
    </p:spTree>
    <p:extLst>
      <p:ext uri="{BB962C8B-B14F-4D97-AF65-F5344CB8AC3E}">
        <p14:creationId xmlns:p14="http://schemas.microsoft.com/office/powerpoint/2010/main" val="3749350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1143000" y="687388"/>
            <a:ext cx="6858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14339" name="Date Placeholder 3"/>
          <p:cNvSpPr txBox="1">
            <a:spLocks noGrp="1"/>
          </p:cNvSpPr>
          <p:nvPr/>
        </p:nvSpPr>
        <p:spPr bwMode="auto">
          <a:xfrm>
            <a:off x="1143000" y="6223000"/>
            <a:ext cx="190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solidFill>
                  <a:srgbClr val="999999"/>
                </a:solidFill>
                <a:latin typeface="Helvetica" panose="020B0604020202020204" pitchFamily="34" charset="0"/>
              </a:rPr>
              <a:t>Date of download:  4/16/2015</a:t>
            </a:r>
          </a:p>
        </p:txBody>
      </p:sp>
      <p:sp>
        <p:nvSpPr>
          <p:cNvPr id="14340" name="Footer Placeholder 4"/>
          <p:cNvSpPr txBox="1">
            <a:spLocks noGrp="1"/>
          </p:cNvSpPr>
          <p:nvPr/>
        </p:nvSpPr>
        <p:spPr bwMode="auto">
          <a:xfrm>
            <a:off x="3371850" y="6223000"/>
            <a:ext cx="2400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a:solidFill>
                  <a:srgbClr val="999999"/>
                </a:solidFill>
                <a:latin typeface="Helvetica" panose="020B0604020202020204" pitchFamily="34" charset="0"/>
              </a:rPr>
              <a:t>Copyright © 2015 American Medical Association. All rights reserved.</a:t>
            </a:r>
          </a:p>
        </p:txBody>
      </p:sp>
      <p:sp>
        <p:nvSpPr>
          <p:cNvPr id="14341" name="Text Placeholder 2"/>
          <p:cNvSpPr txBox="1">
            <a:spLocks/>
          </p:cNvSpPr>
          <p:nvPr/>
        </p:nvSpPr>
        <p:spPr bwMode="auto">
          <a:xfrm>
            <a:off x="1143000" y="692150"/>
            <a:ext cx="685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Helvetica" panose="020B0604020202020204" pitchFamily="34" charset="0"/>
              </a:rPr>
              <a:t>From: </a:t>
            </a:r>
            <a:r>
              <a:rPr lang="en-US" altLang="en-US" sz="1300" b="1">
                <a:latin typeface="Helvetica" panose="020B0604020202020204" pitchFamily="34" charset="0"/>
              </a:rPr>
              <a:t>The Platform Trial:  An Efficient Strategy for Evaluating Multiple Treatments</a:t>
            </a:r>
          </a:p>
        </p:txBody>
      </p:sp>
      <p:cxnSp>
        <p:nvCxnSpPr>
          <p:cNvPr id="14342" name="Straight Connector 8"/>
          <p:cNvCxnSpPr>
            <a:cxnSpLocks noChangeShapeType="1"/>
          </p:cNvCxnSpPr>
          <p:nvPr/>
        </p:nvCxnSpPr>
        <p:spPr bwMode="auto">
          <a:xfrm flipV="1">
            <a:off x="1143000" y="6215065"/>
            <a:ext cx="6858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1143000" y="1282700"/>
            <a:ext cx="685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Helvetica" panose="020B0604020202020204" pitchFamily="34" charset="0"/>
              </a:rPr>
              <a:t>JAMA. Published online  March 23, 2015. doi:10.1001/jama.2015.2316</a:t>
            </a:r>
          </a:p>
        </p:txBody>
      </p:sp>
      <p:cxnSp>
        <p:nvCxnSpPr>
          <p:cNvPr id="14346" name="Straight Connector 5"/>
          <p:cNvCxnSpPr>
            <a:cxnSpLocks noChangeShapeType="1"/>
          </p:cNvCxnSpPr>
          <p:nvPr/>
        </p:nvCxnSpPr>
        <p:spPr bwMode="auto">
          <a:xfrm>
            <a:off x="1143000" y="666750"/>
            <a:ext cx="6858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27000"/>
            <a:ext cx="1981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591" y="1683484"/>
            <a:ext cx="6592994" cy="2476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0535" y="4234247"/>
            <a:ext cx="7622931" cy="2031325"/>
          </a:xfrm>
          <a:prstGeom prst="rect">
            <a:avLst/>
          </a:prstGeom>
          <a:noFill/>
        </p:spPr>
        <p:txBody>
          <a:bodyPr wrap="square" rtlCol="0">
            <a:spAutoFit/>
          </a:bodyPr>
          <a:lstStyle/>
          <a:p>
            <a:r>
              <a:rPr lang="en-US" dirty="0"/>
              <a:t>A platform trial is defined by the broad goal of finding the </a:t>
            </a:r>
            <a:r>
              <a:rPr lang="en-US" b="1" dirty="0"/>
              <a:t>best treatment </a:t>
            </a:r>
            <a:r>
              <a:rPr lang="en-US" dirty="0"/>
              <a:t>for a disease by </a:t>
            </a:r>
            <a:r>
              <a:rPr lang="en-US" b="1" dirty="0"/>
              <a:t>simultaneously investigating multiple treatments</a:t>
            </a:r>
            <a:r>
              <a:rPr lang="en-US" dirty="0"/>
              <a:t>, using specialized statistical tools for allocating patients and analyzing results. The </a:t>
            </a:r>
            <a:r>
              <a:rPr lang="en-US" b="1" dirty="0"/>
              <a:t>focus is on the disease </a:t>
            </a:r>
            <a:r>
              <a:rPr lang="en-US" dirty="0"/>
              <a:t>rather than any particular experimental therapy. A platform trial is often intended to continue beyond the evaluation of the initial treatments and to investigate treatment combinations, to quantify differences in treatment effects in subgroups, and to treat patients as effectively as possible within the trial. </a:t>
            </a:r>
          </a:p>
        </p:txBody>
      </p:sp>
    </p:spTree>
    <p:extLst>
      <p:ext uri="{BB962C8B-B14F-4D97-AF65-F5344CB8AC3E}">
        <p14:creationId xmlns:p14="http://schemas.microsoft.com/office/powerpoint/2010/main" val="698295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Individualized Absolute Risk Calculator</a:t>
            </a:r>
            <a:endParaRPr lang="en-US" dirty="0"/>
          </a:p>
        </p:txBody>
      </p:sp>
      <p:pic>
        <p:nvPicPr>
          <p:cNvPr id="7" name="Content Placeholder 6"/>
          <p:cNvPicPr>
            <a:picLocks noGrp="1" noChangeAspect="1"/>
          </p:cNvPicPr>
          <p:nvPr>
            <p:ph idx="1"/>
          </p:nvPr>
        </p:nvPicPr>
        <p:blipFill>
          <a:blip r:embed="rId2"/>
          <a:stretch>
            <a:fillRect/>
          </a:stretch>
        </p:blipFill>
        <p:spPr>
          <a:xfrm>
            <a:off x="628651" y="1735208"/>
            <a:ext cx="7886699" cy="5122793"/>
          </a:xfrm>
          <a:prstGeom prst="rect">
            <a:avLst/>
          </a:prstGeom>
        </p:spPr>
      </p:pic>
    </p:spTree>
    <p:extLst>
      <p:ext uri="{BB962C8B-B14F-4D97-AF65-F5344CB8AC3E}">
        <p14:creationId xmlns:p14="http://schemas.microsoft.com/office/powerpoint/2010/main" val="4966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is included in a trial?</a:t>
            </a:r>
            <a:endParaRPr lang="en-US" dirty="0"/>
          </a:p>
        </p:txBody>
      </p:sp>
      <p:pic>
        <p:nvPicPr>
          <p:cNvPr id="7" name="Content Placeholder 6"/>
          <p:cNvPicPr>
            <a:picLocks noGrp="1" noChangeAspect="1"/>
          </p:cNvPicPr>
          <p:nvPr>
            <p:ph idx="1"/>
          </p:nvPr>
        </p:nvPicPr>
        <p:blipFill>
          <a:blip r:embed="rId2"/>
          <a:stretch>
            <a:fillRect/>
          </a:stretch>
        </p:blipFill>
        <p:spPr>
          <a:xfrm>
            <a:off x="2295525" y="1690689"/>
            <a:ext cx="3914775" cy="5189873"/>
          </a:xfrm>
          <a:prstGeom prst="rect">
            <a:avLst/>
          </a:prstGeom>
        </p:spPr>
      </p:pic>
    </p:spTree>
    <p:extLst>
      <p:ext uri="{BB962C8B-B14F-4D97-AF65-F5344CB8AC3E}">
        <p14:creationId xmlns:p14="http://schemas.microsoft.com/office/powerpoint/2010/main" val="289255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8029575" cy="1325563"/>
          </a:xfrm>
        </p:spPr>
        <p:txBody>
          <a:bodyPr>
            <a:normAutofit fontScale="90000"/>
          </a:bodyPr>
          <a:lstStyle/>
          <a:p>
            <a:r>
              <a:rPr lang="en-US" sz="4000" dirty="0"/>
              <a:t>Methodological Concerns Regardless of Study Design: Missing Data and Competing </a:t>
            </a:r>
            <a:r>
              <a:rPr lang="en-US" sz="4000" dirty="0" smtClean="0"/>
              <a:t>Risk</a:t>
            </a:r>
            <a:endParaRPr lang="en-US" sz="4000" dirty="0"/>
          </a:p>
        </p:txBody>
      </p:sp>
      <p:sp>
        <p:nvSpPr>
          <p:cNvPr id="6" name="Content Placeholder 5"/>
          <p:cNvSpPr>
            <a:spLocks noGrp="1"/>
          </p:cNvSpPr>
          <p:nvPr>
            <p:ph idx="1"/>
          </p:nvPr>
        </p:nvSpPr>
        <p:spPr/>
        <p:txBody>
          <a:bodyPr>
            <a:normAutofit fontScale="77500" lnSpcReduction="20000"/>
          </a:bodyPr>
          <a:lstStyle/>
          <a:p>
            <a:r>
              <a:rPr lang="en-US" b="1" dirty="0" smtClean="0"/>
              <a:t>Gap</a:t>
            </a:r>
            <a:r>
              <a:rPr lang="en-US" dirty="0" smtClean="0"/>
              <a:t>: Effective </a:t>
            </a:r>
            <a:r>
              <a:rPr lang="en-US" dirty="0"/>
              <a:t>strategies to prevent missing data </a:t>
            </a:r>
            <a:r>
              <a:rPr lang="en-US" dirty="0" smtClean="0"/>
              <a:t>in trial settings:</a:t>
            </a:r>
          </a:p>
          <a:p>
            <a:pPr lvl="1"/>
            <a:r>
              <a:rPr lang="en-US" b="1" dirty="0" smtClean="0"/>
              <a:t>quality </a:t>
            </a:r>
            <a:r>
              <a:rPr lang="en-US" b="1" dirty="0"/>
              <a:t>control plans </a:t>
            </a:r>
            <a:r>
              <a:rPr lang="en-US" dirty="0"/>
              <a:t>to monitor and minimize missing data</a:t>
            </a:r>
            <a:r>
              <a:rPr lang="en-US" dirty="0" smtClean="0"/>
              <a:t>;</a:t>
            </a:r>
          </a:p>
          <a:p>
            <a:pPr lvl="1"/>
            <a:r>
              <a:rPr lang="en-US" dirty="0" smtClean="0"/>
              <a:t>maximizing </a:t>
            </a:r>
            <a:r>
              <a:rPr lang="en-US" dirty="0"/>
              <a:t>benefits and minimizing burdens of participants; </a:t>
            </a:r>
            <a:endParaRPr lang="en-US" dirty="0" smtClean="0"/>
          </a:p>
          <a:p>
            <a:pPr lvl="1"/>
            <a:r>
              <a:rPr lang="en-US" dirty="0" smtClean="0"/>
              <a:t>seeking </a:t>
            </a:r>
            <a:r>
              <a:rPr lang="en-US" b="1" dirty="0"/>
              <a:t>input from stakeholders</a:t>
            </a:r>
            <a:r>
              <a:rPr lang="en-US" dirty="0"/>
              <a:t> to address infeasible </a:t>
            </a:r>
            <a:r>
              <a:rPr lang="en-US" dirty="0" smtClean="0"/>
              <a:t>measures; </a:t>
            </a:r>
          </a:p>
          <a:p>
            <a:pPr lvl="1"/>
            <a:r>
              <a:rPr lang="en-US" dirty="0" smtClean="0"/>
              <a:t>anticipating </a:t>
            </a:r>
            <a:r>
              <a:rPr lang="en-US" dirty="0"/>
              <a:t>the </a:t>
            </a:r>
            <a:r>
              <a:rPr lang="en-US" b="1" dirty="0"/>
              <a:t>increased resources needed </a:t>
            </a:r>
            <a:r>
              <a:rPr lang="en-US" dirty="0"/>
              <a:t>to maintain participants with health and functional problems in the </a:t>
            </a:r>
            <a:r>
              <a:rPr lang="en-US" dirty="0" smtClean="0"/>
              <a:t>trial or study</a:t>
            </a:r>
            <a:r>
              <a:rPr lang="en-US" dirty="0"/>
              <a:t>. </a:t>
            </a:r>
            <a:endParaRPr lang="en-US" dirty="0" smtClean="0"/>
          </a:p>
          <a:p>
            <a:r>
              <a:rPr lang="en-US" b="1" dirty="0" smtClean="0"/>
              <a:t>Gap</a:t>
            </a:r>
            <a:r>
              <a:rPr lang="en-US" dirty="0" smtClean="0"/>
              <a:t>: Designs and models for death (a competing risk) and </a:t>
            </a:r>
            <a:r>
              <a:rPr lang="en-US" dirty="0"/>
              <a:t>loss to follow-up </a:t>
            </a:r>
            <a:r>
              <a:rPr lang="en-US" dirty="0" smtClean="0"/>
              <a:t>increase </a:t>
            </a:r>
            <a:r>
              <a:rPr lang="en-US" dirty="0"/>
              <a:t>with age</a:t>
            </a:r>
            <a:r>
              <a:rPr lang="en-US" dirty="0" smtClean="0"/>
              <a:t>.</a:t>
            </a:r>
          </a:p>
          <a:p>
            <a:r>
              <a:rPr lang="en-US" b="1" dirty="0" smtClean="0"/>
              <a:t>Gap</a:t>
            </a:r>
            <a:r>
              <a:rPr lang="en-US" dirty="0" smtClean="0"/>
              <a:t>: Cognitive </a:t>
            </a:r>
            <a:r>
              <a:rPr lang="en-US" dirty="0"/>
              <a:t>or physical deficits can lead to inability to perform some </a:t>
            </a:r>
            <a:r>
              <a:rPr lang="en-US" dirty="0" smtClean="0"/>
              <a:t>assessments, use reliable proxy or alternative measures.</a:t>
            </a:r>
            <a:endParaRPr lang="en-US" baseline="30000" dirty="0"/>
          </a:p>
          <a:p>
            <a:pPr marL="0" indent="0">
              <a:buNone/>
            </a:pPr>
            <a:r>
              <a:rPr lang="en-US" dirty="0" smtClean="0"/>
              <a:t>Missing </a:t>
            </a:r>
            <a:r>
              <a:rPr lang="en-US" dirty="0"/>
              <a:t>data </a:t>
            </a:r>
            <a:r>
              <a:rPr lang="en-US" dirty="0" smtClean="0"/>
              <a:t>can </a:t>
            </a:r>
            <a:r>
              <a:rPr lang="en-US" b="1" dirty="0"/>
              <a:t>bias results</a:t>
            </a:r>
            <a:r>
              <a:rPr lang="en-US" dirty="0"/>
              <a:t>, </a:t>
            </a:r>
            <a:r>
              <a:rPr lang="en-US" b="1" dirty="0"/>
              <a:t>reduce power</a:t>
            </a:r>
            <a:r>
              <a:rPr lang="en-US" dirty="0"/>
              <a:t>, and </a:t>
            </a:r>
            <a:r>
              <a:rPr lang="en-US" b="1" dirty="0"/>
              <a:t>reduce generalizability</a:t>
            </a:r>
            <a:r>
              <a:rPr lang="en-US" dirty="0"/>
              <a:t>, reducing both the internal and external </a:t>
            </a:r>
            <a:r>
              <a:rPr lang="en-US" b="1" dirty="0"/>
              <a:t>validity</a:t>
            </a:r>
            <a:r>
              <a:rPr lang="en-US" dirty="0"/>
              <a:t> of study </a:t>
            </a:r>
            <a:r>
              <a:rPr lang="en-US" dirty="0" smtClean="0"/>
              <a:t>results.</a:t>
            </a:r>
            <a:endParaRPr lang="en-US" dirty="0"/>
          </a:p>
        </p:txBody>
      </p:sp>
    </p:spTree>
    <p:extLst>
      <p:ext uri="{BB962C8B-B14F-4D97-AF65-F5344CB8AC3E}">
        <p14:creationId xmlns:p14="http://schemas.microsoft.com/office/powerpoint/2010/main" val="98760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Gap</a:t>
            </a:r>
            <a:r>
              <a:rPr lang="en-US" dirty="0" smtClean="0"/>
              <a:t>: Sample Size Estimation not Available for all trial designs</a:t>
            </a:r>
            <a:endParaRPr lang="en-US" dirty="0"/>
          </a:p>
        </p:txBody>
      </p:sp>
      <p:pic>
        <p:nvPicPr>
          <p:cNvPr id="6" name="Content Placeholder 5"/>
          <p:cNvPicPr>
            <a:picLocks noGrp="1" noChangeAspect="1"/>
          </p:cNvPicPr>
          <p:nvPr>
            <p:ph idx="1"/>
          </p:nvPr>
        </p:nvPicPr>
        <p:blipFill>
          <a:blip r:embed="rId2"/>
          <a:stretch>
            <a:fillRect/>
          </a:stretch>
        </p:blipFill>
        <p:spPr>
          <a:xfrm>
            <a:off x="1362078" y="1968500"/>
            <a:ext cx="5951695" cy="2997200"/>
          </a:xfrm>
          <a:prstGeom prst="rect">
            <a:avLst/>
          </a:prstGeom>
        </p:spPr>
      </p:pic>
      <p:sp>
        <p:nvSpPr>
          <p:cNvPr id="7" name="TextBox 6"/>
          <p:cNvSpPr txBox="1"/>
          <p:nvPr/>
        </p:nvSpPr>
        <p:spPr>
          <a:xfrm>
            <a:off x="628650" y="5334001"/>
            <a:ext cx="7105650" cy="830997"/>
          </a:xfrm>
          <a:prstGeom prst="rect">
            <a:avLst/>
          </a:prstGeom>
          <a:noFill/>
        </p:spPr>
        <p:txBody>
          <a:bodyPr wrap="square" rtlCol="0">
            <a:spAutoFit/>
          </a:bodyPr>
          <a:lstStyle/>
          <a:p>
            <a:r>
              <a:rPr lang="en-US" sz="2400" dirty="0"/>
              <a:t>Impacting of ignoring the components of the study design on sample size estimation</a:t>
            </a:r>
          </a:p>
        </p:txBody>
      </p:sp>
    </p:spTree>
    <p:extLst>
      <p:ext uri="{BB962C8B-B14F-4D97-AF65-F5344CB8AC3E}">
        <p14:creationId xmlns:p14="http://schemas.microsoft.com/office/powerpoint/2010/main" val="228501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80645" y="0"/>
            <a:ext cx="8217877" cy="1143000"/>
          </a:xfrm>
        </p:spPr>
        <p:txBody>
          <a:bodyPr>
            <a:normAutofit/>
          </a:bodyPr>
          <a:lstStyle/>
          <a:p>
            <a:pPr eaLnBrk="1" hangingPunct="1"/>
            <a:r>
              <a:rPr lang="en-US" altLang="en-US" sz="4000" dirty="0"/>
              <a:t>Trial Outcomes - Different Designs</a:t>
            </a:r>
          </a:p>
        </p:txBody>
      </p:sp>
      <p:sp>
        <p:nvSpPr>
          <p:cNvPr id="41988" name="Rectangle 3"/>
          <p:cNvSpPr>
            <a:spLocks noGrp="1" noChangeArrowheads="1"/>
          </p:cNvSpPr>
          <p:nvPr>
            <p:ph type="body" idx="1"/>
          </p:nvPr>
        </p:nvSpPr>
        <p:spPr>
          <a:xfrm>
            <a:off x="371475" y="889000"/>
            <a:ext cx="8315325" cy="5791200"/>
          </a:xfrm>
        </p:spPr>
        <p:txBody>
          <a:bodyPr>
            <a:normAutofit lnSpcReduction="10000"/>
          </a:bodyPr>
          <a:lstStyle/>
          <a:p>
            <a:r>
              <a:rPr lang="en-US" altLang="en-US" b="1" dirty="0"/>
              <a:t>Difference in outcome for all randomized subjects </a:t>
            </a:r>
            <a:r>
              <a:rPr lang="en-US" altLang="en-US" dirty="0"/>
              <a:t>– intent to treat, outcome collected on all randomized</a:t>
            </a:r>
          </a:p>
          <a:p>
            <a:pPr>
              <a:lnSpc>
                <a:spcPct val="10000"/>
              </a:lnSpc>
            </a:pPr>
            <a:endParaRPr lang="en-US" altLang="en-US" dirty="0"/>
          </a:p>
          <a:p>
            <a:r>
              <a:rPr lang="en-US" altLang="en-US" b="1" dirty="0"/>
              <a:t>Difference in outcome in </a:t>
            </a:r>
            <a:r>
              <a:rPr lang="en-US" altLang="en-US" b="1" dirty="0" err="1"/>
              <a:t>toleraters</a:t>
            </a:r>
            <a:r>
              <a:rPr lang="en-US" altLang="en-US" b="1" dirty="0"/>
              <a:t> </a:t>
            </a:r>
            <a:r>
              <a:rPr lang="en-US" altLang="en-US" dirty="0"/>
              <a:t>– active run-in, and placebo washout prior to randomization to determine </a:t>
            </a:r>
            <a:r>
              <a:rPr lang="en-US" altLang="en-US" dirty="0" err="1"/>
              <a:t>toleraters</a:t>
            </a:r>
            <a:r>
              <a:rPr lang="en-US" altLang="en-US" dirty="0"/>
              <a:t>, outcome collected on all randomized</a:t>
            </a:r>
          </a:p>
          <a:p>
            <a:pPr>
              <a:lnSpc>
                <a:spcPct val="10000"/>
              </a:lnSpc>
            </a:pPr>
            <a:endParaRPr lang="en-US" altLang="en-US" dirty="0"/>
          </a:p>
          <a:p>
            <a:r>
              <a:rPr lang="en-US" altLang="en-US" b="1" dirty="0" smtClean="0"/>
              <a:t>Difference </a:t>
            </a:r>
            <a:r>
              <a:rPr lang="en-US" altLang="en-US" b="1" dirty="0"/>
              <a:t>in areas under the outcome curve during adherence to treatment </a:t>
            </a:r>
            <a:r>
              <a:rPr lang="en-US" altLang="en-US" dirty="0"/>
              <a:t>– no need to collect outcome after </a:t>
            </a:r>
            <a:r>
              <a:rPr lang="en-US" altLang="en-US" dirty="0" err="1"/>
              <a:t>trt</a:t>
            </a:r>
            <a:r>
              <a:rPr lang="en-US" altLang="en-US" dirty="0"/>
              <a:t> discontinued</a:t>
            </a:r>
          </a:p>
          <a:p>
            <a:pPr>
              <a:lnSpc>
                <a:spcPct val="10000"/>
              </a:lnSpc>
            </a:pPr>
            <a:endParaRPr lang="en-US" altLang="en-US" dirty="0"/>
          </a:p>
          <a:p>
            <a:r>
              <a:rPr lang="en-US" altLang="en-US" b="1" dirty="0"/>
              <a:t>Difference in outcome during adherence to treatment </a:t>
            </a:r>
            <a:r>
              <a:rPr lang="en-US" altLang="en-US" dirty="0"/>
              <a:t>– outcome is end of trial or end of adherence whichever comes 1</a:t>
            </a:r>
            <a:r>
              <a:rPr lang="en-US" altLang="en-US" baseline="30000" dirty="0"/>
              <a:t>st</a:t>
            </a:r>
            <a:r>
              <a:rPr lang="en-US" altLang="en-US" dirty="0"/>
              <a:t>. Doesn’t distinguish between highly effective but toxic </a:t>
            </a:r>
            <a:r>
              <a:rPr lang="en-US" altLang="en-US" dirty="0" err="1"/>
              <a:t>trt</a:t>
            </a:r>
            <a:r>
              <a:rPr lang="en-US" altLang="en-US" dirty="0"/>
              <a:t> from nontoxic </a:t>
            </a:r>
            <a:r>
              <a:rPr lang="en-US" altLang="en-US" dirty="0" err="1"/>
              <a:t>trt</a:t>
            </a:r>
            <a:r>
              <a:rPr lang="en-US" altLang="en-US" dirty="0"/>
              <a:t> with gradual improvement.</a:t>
            </a:r>
          </a:p>
        </p:txBody>
      </p:sp>
      <p:sp>
        <p:nvSpPr>
          <p:cNvPr id="41989" name="Text Box 6"/>
          <p:cNvSpPr txBox="1">
            <a:spLocks noChangeArrowheads="1"/>
          </p:cNvSpPr>
          <p:nvPr/>
        </p:nvSpPr>
        <p:spPr bwMode="auto">
          <a:xfrm>
            <a:off x="0" y="648866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Prevention and Treatment of Missing Data in Clinical Trials 2010 </a:t>
            </a:r>
            <a:r>
              <a:rPr lang="en-US" altLang="en-US" dirty="0" err="1"/>
              <a:t>Natl</a:t>
            </a:r>
            <a:r>
              <a:rPr lang="en-US" altLang="en-US" dirty="0"/>
              <a:t> </a:t>
            </a:r>
            <a:r>
              <a:rPr lang="en-US" altLang="en-US" dirty="0" err="1"/>
              <a:t>Acad</a:t>
            </a:r>
            <a:r>
              <a:rPr lang="en-US" altLang="en-US" dirty="0"/>
              <a:t> </a:t>
            </a:r>
            <a:r>
              <a:rPr lang="en-US" altLang="en-US" dirty="0" err="1"/>
              <a:t>Sci</a:t>
            </a:r>
            <a:endParaRPr lang="en-US" altLang="en-US" dirty="0"/>
          </a:p>
        </p:txBody>
      </p:sp>
    </p:spTree>
    <p:extLst>
      <p:ext uri="{BB962C8B-B14F-4D97-AF65-F5344CB8AC3E}">
        <p14:creationId xmlns:p14="http://schemas.microsoft.com/office/powerpoint/2010/main" val="116584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72438" cy="1325563"/>
          </a:xfrm>
        </p:spPr>
        <p:txBody>
          <a:bodyPr>
            <a:noAutofit/>
          </a:bodyPr>
          <a:lstStyle/>
          <a:p>
            <a:r>
              <a:rPr lang="en-US" sz="4000" dirty="0"/>
              <a:t>Using Observations Data for Causal Effect </a:t>
            </a:r>
            <a:r>
              <a:rPr lang="en-US" sz="4000" dirty="0" smtClean="0"/>
              <a:t>Estimates</a:t>
            </a:r>
            <a:endParaRPr lang="en-US" sz="4000" dirty="0"/>
          </a:p>
        </p:txBody>
      </p:sp>
      <p:sp>
        <p:nvSpPr>
          <p:cNvPr id="3" name="Content Placeholder 2"/>
          <p:cNvSpPr>
            <a:spLocks noGrp="1"/>
          </p:cNvSpPr>
          <p:nvPr>
            <p:ph idx="1"/>
          </p:nvPr>
        </p:nvSpPr>
        <p:spPr>
          <a:xfrm>
            <a:off x="628650" y="1825625"/>
            <a:ext cx="7886700" cy="4689475"/>
          </a:xfrm>
        </p:spPr>
        <p:txBody>
          <a:bodyPr>
            <a:normAutofit fontScale="92500" lnSpcReduction="10000"/>
          </a:bodyPr>
          <a:lstStyle/>
          <a:p>
            <a:r>
              <a:rPr lang="en-US" dirty="0"/>
              <a:t>Real time treatment studies using registries are beginning to be used </a:t>
            </a:r>
            <a:r>
              <a:rPr lang="en-US" b="1" dirty="0" smtClean="0"/>
              <a:t>Gap</a:t>
            </a:r>
            <a:r>
              <a:rPr lang="en-US" dirty="0" smtClean="0"/>
              <a:t>: </a:t>
            </a:r>
            <a:r>
              <a:rPr lang="en-US" dirty="0"/>
              <a:t>method development would enhance their </a:t>
            </a:r>
            <a:r>
              <a:rPr lang="en-US" dirty="0" smtClean="0"/>
              <a:t>application.</a:t>
            </a:r>
          </a:p>
          <a:p>
            <a:r>
              <a:rPr lang="en-US" dirty="0" smtClean="0"/>
              <a:t>Use </a:t>
            </a:r>
            <a:r>
              <a:rPr lang="en-US" dirty="0"/>
              <a:t>of causal inference methods, such as propensity </a:t>
            </a:r>
            <a:r>
              <a:rPr lang="en-US" dirty="0" smtClean="0"/>
              <a:t>scoring, creates control group that </a:t>
            </a:r>
            <a:r>
              <a:rPr lang="en-US" dirty="0"/>
              <a:t>is </a:t>
            </a:r>
            <a:r>
              <a:rPr lang="en-US" dirty="0" smtClean="0"/>
              <a:t>well- balanced </a:t>
            </a:r>
            <a:r>
              <a:rPr lang="en-US" dirty="0"/>
              <a:t>with the treatment group regarding important covariates</a:t>
            </a:r>
            <a:r>
              <a:rPr lang="en-US" dirty="0" smtClean="0"/>
              <a:t>. </a:t>
            </a:r>
            <a:r>
              <a:rPr lang="en-US" b="1" dirty="0" smtClean="0"/>
              <a:t>Gap</a:t>
            </a:r>
            <a:r>
              <a:rPr lang="en-US" dirty="0" smtClean="0"/>
              <a:t>: only for a single treatment that all are at risk of receiving, not multiple treatments with variable likelihood of receipt.</a:t>
            </a:r>
          </a:p>
          <a:p>
            <a:pPr marL="0" indent="0">
              <a:buNone/>
            </a:pPr>
            <a:r>
              <a:rPr lang="en-US" dirty="0" smtClean="0"/>
              <a:t>Studies should </a:t>
            </a:r>
            <a:r>
              <a:rPr lang="en-US" dirty="0"/>
              <a:t>precisely </a:t>
            </a:r>
            <a:r>
              <a:rPr lang="en-US" dirty="0" smtClean="0"/>
              <a:t>define </a:t>
            </a:r>
            <a:r>
              <a:rPr lang="en-US" dirty="0"/>
              <a:t>medications; </a:t>
            </a:r>
            <a:r>
              <a:rPr lang="en-US" dirty="0" smtClean="0"/>
              <a:t>establish </a:t>
            </a:r>
            <a:r>
              <a:rPr lang="en-US" dirty="0"/>
              <a:t>temporal precedence; </a:t>
            </a:r>
            <a:r>
              <a:rPr lang="en-US" dirty="0" smtClean="0"/>
              <a:t>address </a:t>
            </a:r>
            <a:r>
              <a:rPr lang="en-US" dirty="0"/>
              <a:t>clinical indication and contraindication bias; and </a:t>
            </a:r>
            <a:r>
              <a:rPr lang="en-US" dirty="0" smtClean="0"/>
              <a:t>adjust </a:t>
            </a:r>
            <a:r>
              <a:rPr lang="en-US" dirty="0"/>
              <a:t>for confounding or for the propensity to receive the medication of </a:t>
            </a:r>
            <a:r>
              <a:rPr lang="en-US" dirty="0" smtClean="0"/>
              <a:t>interest.</a:t>
            </a:r>
            <a:endParaRPr lang="en-US" dirty="0"/>
          </a:p>
        </p:txBody>
      </p:sp>
    </p:spTree>
    <p:extLst>
      <p:ext uri="{BB962C8B-B14F-4D97-AF65-F5344CB8AC3E}">
        <p14:creationId xmlns:p14="http://schemas.microsoft.com/office/powerpoint/2010/main" val="383077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Each trial should be designed to have </a:t>
            </a:r>
            <a:r>
              <a:rPr lang="en-US" b="1" dirty="0" smtClean="0"/>
              <a:t>find </a:t>
            </a:r>
            <a:r>
              <a:rPr lang="en-US" b="1" dirty="0"/>
              <a:t>the </a:t>
            </a:r>
            <a:r>
              <a:rPr lang="en-US" b="1" dirty="0" smtClean="0"/>
              <a:t>answers </a:t>
            </a:r>
            <a:r>
              <a:rPr lang="en-US" b="1" dirty="0"/>
              <a:t>to questions of importance to patients.</a:t>
            </a:r>
          </a:p>
          <a:p>
            <a:r>
              <a:rPr lang="en-US" dirty="0" smtClean="0"/>
              <a:t>There are many gaps in the methodology and </a:t>
            </a:r>
            <a:r>
              <a:rPr lang="en-US" dirty="0"/>
              <a:t>needs for </a:t>
            </a:r>
            <a:r>
              <a:rPr lang="en-US" dirty="0" smtClean="0"/>
              <a:t>research </a:t>
            </a:r>
            <a:r>
              <a:rPr lang="en-US" dirty="0"/>
              <a:t>when conducting trials and studies with older </a:t>
            </a:r>
            <a:r>
              <a:rPr lang="en-US" dirty="0" smtClean="0"/>
              <a:t>adults and their priorities.</a:t>
            </a:r>
          </a:p>
          <a:p>
            <a:r>
              <a:rPr lang="en-US" dirty="0" smtClean="0"/>
              <a:t>Collaborative </a:t>
            </a:r>
            <a:r>
              <a:rPr lang="en-US" dirty="0"/>
              <a:t>research teams with expertise </a:t>
            </a:r>
            <a:r>
              <a:rPr lang="en-US" dirty="0" smtClean="0"/>
              <a:t>in clinical care and </a:t>
            </a:r>
            <a:r>
              <a:rPr lang="en-US" dirty="0"/>
              <a:t>biostatistics </a:t>
            </a:r>
            <a:r>
              <a:rPr lang="en-US" dirty="0" smtClean="0"/>
              <a:t>are </a:t>
            </a:r>
            <a:r>
              <a:rPr lang="en-US" dirty="0"/>
              <a:t>required to address research questions address the </a:t>
            </a:r>
            <a:r>
              <a:rPr lang="en-US" dirty="0" smtClean="0"/>
              <a:t>effectiveness of </a:t>
            </a:r>
            <a:r>
              <a:rPr lang="en-US" dirty="0"/>
              <a:t>treatments for older </a:t>
            </a:r>
            <a:r>
              <a:rPr lang="en-US" dirty="0" smtClean="0"/>
              <a:t>adults.  </a:t>
            </a:r>
          </a:p>
          <a:p>
            <a:r>
              <a:rPr lang="en-US" dirty="0" smtClean="0"/>
              <a:t>We need </a:t>
            </a:r>
            <a:r>
              <a:rPr lang="en-US" dirty="0"/>
              <a:t>to address </a:t>
            </a:r>
            <a:r>
              <a:rPr lang="en-US" dirty="0" smtClean="0"/>
              <a:t>cross-condition patient-centered </a:t>
            </a:r>
            <a:r>
              <a:rPr lang="en-US" dirty="0"/>
              <a:t>outcomes </a:t>
            </a:r>
            <a:r>
              <a:rPr lang="en-US" dirty="0" smtClean="0"/>
              <a:t>most </a:t>
            </a:r>
            <a:r>
              <a:rPr lang="en-US" dirty="0"/>
              <a:t>important to older adults’ lives</a:t>
            </a:r>
            <a:r>
              <a:rPr lang="en-US" dirty="0" smtClean="0"/>
              <a:t>.</a:t>
            </a:r>
          </a:p>
        </p:txBody>
      </p:sp>
    </p:spTree>
    <p:extLst>
      <p:ext uri="{BB962C8B-B14F-4D97-AF65-F5344CB8AC3E}">
        <p14:creationId xmlns:p14="http://schemas.microsoft.com/office/powerpoint/2010/main" val="674731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IMGP04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title"/>
          </p:nvPr>
        </p:nvSpPr>
        <p:spPr>
          <a:xfrm>
            <a:off x="1485900" y="-152400"/>
            <a:ext cx="6172200" cy="1143000"/>
          </a:xfrm>
        </p:spPr>
        <p:txBody>
          <a:bodyPr/>
          <a:lstStyle/>
          <a:p>
            <a:pPr eaLnBrk="1" hangingPunct="1"/>
            <a:r>
              <a:rPr lang="en-US" altLang="en-US" b="1" smtClean="0">
                <a:solidFill>
                  <a:schemeClr val="accent2"/>
                </a:solidFill>
              </a:rPr>
              <a:t>Thank You!</a:t>
            </a:r>
            <a:endParaRPr lang="en-US" altLang="en-US" smtClean="0">
              <a:solidFill>
                <a:schemeClr val="accent2"/>
              </a:solidFill>
            </a:endParaRPr>
          </a:p>
        </p:txBody>
      </p:sp>
    </p:spTree>
    <p:extLst>
      <p:ext uri="{BB962C8B-B14F-4D97-AF65-F5344CB8AC3E}">
        <p14:creationId xmlns:p14="http://schemas.microsoft.com/office/powerpoint/2010/main" val="2647910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Knowledge Gap Related to Treatment of Patients with Multiple Chronic Conditions</a:t>
            </a:r>
          </a:p>
        </p:txBody>
      </p:sp>
      <p:sp>
        <p:nvSpPr>
          <p:cNvPr id="3" name="Content Placeholder 2"/>
          <p:cNvSpPr>
            <a:spLocks noGrp="1"/>
          </p:cNvSpPr>
          <p:nvPr>
            <p:ph idx="1"/>
          </p:nvPr>
        </p:nvSpPr>
        <p:spPr>
          <a:xfrm>
            <a:off x="628650" y="1825625"/>
            <a:ext cx="7886700" cy="5032375"/>
          </a:xfrm>
        </p:spPr>
        <p:txBody>
          <a:bodyPr>
            <a:noAutofit/>
          </a:bodyPr>
          <a:lstStyle/>
          <a:p>
            <a:pPr marL="0" indent="0">
              <a:buNone/>
            </a:pPr>
            <a:r>
              <a:rPr lang="en-US" sz="2400" dirty="0"/>
              <a:t>Department of Health and Human Services </a:t>
            </a:r>
            <a:r>
              <a:rPr lang="en-US" sz="2400" dirty="0" smtClean="0"/>
              <a:t>published (2010) </a:t>
            </a:r>
            <a:r>
              <a:rPr lang="en-US" sz="2400" dirty="0"/>
              <a:t>“</a:t>
            </a:r>
            <a:r>
              <a:rPr lang="en-US" sz="2400" b="1" dirty="0"/>
              <a:t>Multiple Chronic Conditions: A Strategic </a:t>
            </a:r>
            <a:r>
              <a:rPr lang="en-US" sz="2400" b="1" dirty="0" smtClean="0"/>
              <a:t>Framework</a:t>
            </a:r>
            <a:r>
              <a:rPr lang="en-US" sz="2400" dirty="0" smtClean="0"/>
              <a:t>” outlining </a:t>
            </a:r>
            <a:r>
              <a:rPr lang="en-US" sz="2400" dirty="0"/>
              <a:t>strategies for addressing health needs of affected patients. </a:t>
            </a:r>
            <a:endParaRPr lang="en-US" sz="2400" dirty="0" smtClean="0"/>
          </a:p>
          <a:p>
            <a:r>
              <a:rPr lang="en-US" sz="2400" b="1" dirty="0" smtClean="0"/>
              <a:t>Gap 1</a:t>
            </a:r>
            <a:r>
              <a:rPr lang="en-US" sz="2400" dirty="0" smtClean="0"/>
              <a:t>: Methods </a:t>
            </a:r>
            <a:r>
              <a:rPr lang="en-US" sz="2400" dirty="0"/>
              <a:t>for </a:t>
            </a:r>
            <a:r>
              <a:rPr lang="en-US" sz="2400" dirty="0" smtClean="0"/>
              <a:t>identifying </a:t>
            </a:r>
            <a:r>
              <a:rPr lang="en-US" sz="2400" dirty="0"/>
              <a:t>chronic disease clusters </a:t>
            </a:r>
          </a:p>
          <a:p>
            <a:r>
              <a:rPr lang="en-US" sz="2400" b="1" dirty="0" smtClean="0"/>
              <a:t>Gap 2</a:t>
            </a:r>
            <a:r>
              <a:rPr lang="en-US" sz="2400" dirty="0" smtClean="0"/>
              <a:t>: </a:t>
            </a:r>
            <a:r>
              <a:rPr lang="en-US" sz="2000" dirty="0" smtClean="0"/>
              <a:t>Develop </a:t>
            </a:r>
            <a:r>
              <a:rPr lang="en-US" sz="2000" dirty="0"/>
              <a:t>coordinated care management </a:t>
            </a:r>
            <a:r>
              <a:rPr lang="en-US" sz="2000" dirty="0" smtClean="0"/>
              <a:t>strategies</a:t>
            </a:r>
          </a:p>
          <a:p>
            <a:pPr marL="0" indent="0">
              <a:buNone/>
            </a:pPr>
            <a:r>
              <a:rPr lang="en-US" sz="2400" dirty="0"/>
              <a:t>Given the </a:t>
            </a:r>
            <a:r>
              <a:rPr lang="en-US" sz="2400" dirty="0" smtClean="0"/>
              <a:t>expanding </a:t>
            </a:r>
            <a:r>
              <a:rPr lang="en-US" sz="2400" dirty="0"/>
              <a:t>availability of treatments designed to treat persons with </a:t>
            </a:r>
            <a:r>
              <a:rPr lang="en-US" sz="2400" dirty="0" smtClean="0"/>
              <a:t>MCC</a:t>
            </a:r>
          </a:p>
          <a:p>
            <a:r>
              <a:rPr lang="en-US" sz="2400" b="1" dirty="0" smtClean="0"/>
              <a:t>Gap 3</a:t>
            </a:r>
            <a:r>
              <a:rPr lang="en-US" sz="2400" dirty="0" smtClean="0"/>
              <a:t>: Develop </a:t>
            </a:r>
            <a:r>
              <a:rPr lang="en-US" sz="2400" dirty="0"/>
              <a:t>studies designs and methodologies to understand </a:t>
            </a:r>
            <a:r>
              <a:rPr lang="en-US" sz="2400" b="1" dirty="0"/>
              <a:t>how treating the disease of interest might be related to the presence of co-existing </a:t>
            </a:r>
            <a:r>
              <a:rPr lang="en-US" sz="2400" b="1" dirty="0" smtClean="0"/>
              <a:t>diseases</a:t>
            </a:r>
            <a:r>
              <a:rPr lang="en-US" sz="2400" dirty="0" smtClean="0"/>
              <a:t>.</a:t>
            </a:r>
          </a:p>
          <a:p>
            <a:pPr marL="0" indent="0">
              <a:buNone/>
            </a:pPr>
            <a:r>
              <a:rPr lang="en-US" sz="1400" dirty="0" smtClean="0"/>
              <a:t>(</a:t>
            </a:r>
            <a:r>
              <a:rPr lang="en-US" sz="1400" dirty="0"/>
              <a:t>Boyd CM, Darer J, Boult C, Fried LP, Boult L, Wu AW. Clinical practice guidelines and quality of care for older patients with multiple comorbid diseases: implications for pay for performance. </a:t>
            </a:r>
            <a:r>
              <a:rPr lang="en-US" sz="1400" dirty="0" smtClean="0"/>
              <a:t>JAMA. </a:t>
            </a:r>
            <a:r>
              <a:rPr lang="en-US" sz="1400" dirty="0"/>
              <a:t>2005;294:716-24</a:t>
            </a:r>
            <a:r>
              <a:rPr lang="en-US" sz="1400" dirty="0" smtClean="0"/>
              <a:t>.)</a:t>
            </a:r>
            <a:endParaRPr lang="en-US" sz="1400" dirty="0"/>
          </a:p>
        </p:txBody>
      </p:sp>
    </p:spTree>
    <p:extLst>
      <p:ext uri="{BB962C8B-B14F-4D97-AF65-F5344CB8AC3E}">
        <p14:creationId xmlns:p14="http://schemas.microsoft.com/office/powerpoint/2010/main" val="186204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Patient-Centered Outcomes Research </a:t>
            </a:r>
            <a:r>
              <a:rPr lang="en-US" sz="3600" dirty="0" smtClean="0"/>
              <a:t>Institute:  </a:t>
            </a:r>
            <a:r>
              <a:rPr lang="en-US" sz="3600" dirty="0"/>
              <a:t>Methodology Report </a:t>
            </a:r>
            <a:r>
              <a:rPr lang="en-US" sz="3600" dirty="0" smtClean="0"/>
              <a:t>(2013)</a:t>
            </a:r>
            <a:endParaRPr lang="en-US" sz="3600" dirty="0"/>
          </a:p>
        </p:txBody>
      </p:sp>
      <p:sp>
        <p:nvSpPr>
          <p:cNvPr id="3" name="Content Placeholder 2"/>
          <p:cNvSpPr>
            <a:spLocks noGrp="1"/>
          </p:cNvSpPr>
          <p:nvPr>
            <p:ph idx="1"/>
          </p:nvPr>
        </p:nvSpPr>
        <p:spPr/>
        <p:txBody>
          <a:bodyPr/>
          <a:lstStyle/>
          <a:p>
            <a:pPr marL="0" indent="0">
              <a:buNone/>
            </a:pPr>
            <a:r>
              <a:rPr lang="en-US" dirty="0"/>
              <a:t>PCORI’s 47 standards fall into 11 categories, </a:t>
            </a:r>
            <a:r>
              <a:rPr lang="en-US" dirty="0" smtClean="0"/>
              <a:t>5 are </a:t>
            </a:r>
            <a:r>
              <a:rPr lang="en-US" dirty="0"/>
              <a:t>relevant to most PCOR studies. </a:t>
            </a:r>
            <a:endParaRPr lang="en-US" dirty="0" smtClean="0"/>
          </a:p>
          <a:p>
            <a:pPr marL="0" indent="0">
              <a:buNone/>
            </a:pPr>
            <a:r>
              <a:rPr lang="en-US" dirty="0"/>
              <a:t>• Formulating research questions</a:t>
            </a:r>
            <a:endParaRPr lang="en-US" sz="3200" dirty="0"/>
          </a:p>
          <a:p>
            <a:pPr marL="0" indent="0">
              <a:buNone/>
            </a:pPr>
            <a:r>
              <a:rPr lang="en-US" dirty="0"/>
              <a:t>• Patient-centeredness</a:t>
            </a:r>
            <a:endParaRPr lang="en-US" sz="3200" dirty="0"/>
          </a:p>
          <a:p>
            <a:pPr marL="0" indent="0">
              <a:buNone/>
            </a:pPr>
            <a:r>
              <a:rPr lang="en-US" dirty="0"/>
              <a:t>• Data integrity and rigorous analyses</a:t>
            </a:r>
            <a:endParaRPr lang="en-US" sz="3200" dirty="0"/>
          </a:p>
          <a:p>
            <a:pPr marL="0" indent="0">
              <a:buNone/>
            </a:pPr>
            <a:r>
              <a:rPr lang="en-US" dirty="0"/>
              <a:t>• Preventing and handling missing data</a:t>
            </a:r>
            <a:endParaRPr lang="en-US" sz="3200" dirty="0"/>
          </a:p>
          <a:p>
            <a:pPr marL="0" indent="0">
              <a:buNone/>
            </a:pPr>
            <a:r>
              <a:rPr lang="en-US" dirty="0"/>
              <a:t>• Heterogeneity of treatment effect </a:t>
            </a:r>
            <a:endParaRPr lang="en-US" sz="3200" dirty="0"/>
          </a:p>
          <a:p>
            <a:pPr lvl="1"/>
            <a:endParaRPr lang="en-US" dirty="0"/>
          </a:p>
        </p:txBody>
      </p:sp>
    </p:spTree>
    <p:extLst>
      <p:ext uri="{BB962C8B-B14F-4D97-AF65-F5344CB8AC3E}">
        <p14:creationId xmlns:p14="http://schemas.microsoft.com/office/powerpoint/2010/main" val="44635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PCORI Methodology Report (2013)</a:t>
            </a:r>
            <a:endParaRPr lang="en-US" sz="3600" dirty="0"/>
          </a:p>
        </p:txBody>
      </p:sp>
      <p:sp>
        <p:nvSpPr>
          <p:cNvPr id="3" name="Content Placeholder 2"/>
          <p:cNvSpPr>
            <a:spLocks noGrp="1"/>
          </p:cNvSpPr>
          <p:nvPr>
            <p:ph idx="1"/>
          </p:nvPr>
        </p:nvSpPr>
        <p:spPr>
          <a:xfrm>
            <a:off x="628650" y="1825625"/>
            <a:ext cx="7886700" cy="4735596"/>
          </a:xfrm>
        </p:spPr>
        <p:txBody>
          <a:bodyPr>
            <a:normAutofit fontScale="92500"/>
          </a:bodyPr>
          <a:lstStyle/>
          <a:p>
            <a:pPr marL="0" indent="0">
              <a:buNone/>
            </a:pPr>
            <a:r>
              <a:rPr lang="en-US" dirty="0" smtClean="0"/>
              <a:t>6 apply </a:t>
            </a:r>
            <a:r>
              <a:rPr lang="en-US" dirty="0"/>
              <a:t>to particular study designs and methods. </a:t>
            </a:r>
          </a:p>
          <a:p>
            <a:pPr marL="0" indent="0">
              <a:buNone/>
            </a:pPr>
            <a:r>
              <a:rPr lang="en-US" dirty="0" smtClean="0"/>
              <a:t>4 apply </a:t>
            </a:r>
            <a:r>
              <a:rPr lang="en-US" dirty="0"/>
              <a:t>to studies that have varying designs and purposes. </a:t>
            </a:r>
            <a:endParaRPr lang="en-US" dirty="0" smtClean="0"/>
          </a:p>
          <a:p>
            <a:pPr marL="0" indent="0">
              <a:buNone/>
            </a:pPr>
            <a:r>
              <a:rPr lang="en-US" dirty="0" smtClean="0"/>
              <a:t>• </a:t>
            </a:r>
            <a:r>
              <a:rPr lang="en-US" dirty="0"/>
              <a:t>Causal inference </a:t>
            </a:r>
            <a:r>
              <a:rPr lang="en-US" dirty="0" smtClean="0"/>
              <a:t>methods for observational studies</a:t>
            </a:r>
            <a:endParaRPr lang="en-US" dirty="0"/>
          </a:p>
          <a:p>
            <a:pPr marL="0" indent="0">
              <a:buNone/>
            </a:pPr>
            <a:r>
              <a:rPr lang="en-US" dirty="0"/>
              <a:t>• Adaptive and Bayesian trial designs</a:t>
            </a:r>
          </a:p>
          <a:p>
            <a:pPr marL="0" indent="0">
              <a:buNone/>
            </a:pPr>
            <a:r>
              <a:rPr lang="en-US" dirty="0" smtClean="0"/>
              <a:t>Strategies to Reduce Injuries and Develop confidence in Elders (STRIDE)</a:t>
            </a:r>
          </a:p>
          <a:p>
            <a:pPr marL="0" indent="0">
              <a:buNone/>
            </a:pPr>
            <a:r>
              <a:rPr lang="en-US" dirty="0" smtClean="0"/>
              <a:t>PCORI/NIA </a:t>
            </a:r>
            <a:r>
              <a:rPr lang="en-US" b="1" dirty="0"/>
              <a:t>multi-site cluster </a:t>
            </a:r>
            <a:r>
              <a:rPr lang="en-US" dirty="0"/>
              <a:t>randomized clinical trial (RCT) of an evidence-based, </a:t>
            </a:r>
            <a:r>
              <a:rPr lang="en-US" b="1" dirty="0"/>
              <a:t>multifactorial individually-tailored intervention </a:t>
            </a:r>
            <a:r>
              <a:rPr lang="en-US" dirty="0"/>
              <a:t>to reduce the risk of serious fall injuries among non-institutionalized older persons. </a:t>
            </a:r>
            <a:r>
              <a:rPr lang="en-US" dirty="0" smtClean="0"/>
              <a:t> </a:t>
            </a:r>
          </a:p>
          <a:p>
            <a:pPr marL="0" indent="0">
              <a:buNone/>
            </a:pPr>
            <a:endParaRPr lang="en-US" dirty="0"/>
          </a:p>
        </p:txBody>
      </p:sp>
    </p:spTree>
    <p:extLst>
      <p:ext uri="{BB962C8B-B14F-4D97-AF65-F5344CB8AC3E}">
        <p14:creationId xmlns:p14="http://schemas.microsoft.com/office/powerpoint/2010/main" val="1480005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35428"/>
          </a:xfrm>
        </p:spPr>
        <p:txBody>
          <a:bodyPr/>
          <a:lstStyle/>
          <a:p>
            <a:r>
              <a:rPr lang="en-US" dirty="0" smtClean="0"/>
              <a:t>STRIDE</a:t>
            </a:r>
            <a:endParaRPr lang="en-US" dirty="0"/>
          </a:p>
        </p:txBody>
      </p:sp>
      <p:sp>
        <p:nvSpPr>
          <p:cNvPr id="5" name="Content Placeholder 4"/>
          <p:cNvSpPr>
            <a:spLocks noGrp="1"/>
          </p:cNvSpPr>
          <p:nvPr>
            <p:ph idx="1"/>
          </p:nvPr>
        </p:nvSpPr>
        <p:spPr>
          <a:xfrm>
            <a:off x="628650" y="1460501"/>
            <a:ext cx="7886700" cy="5206999"/>
          </a:xfrm>
        </p:spPr>
        <p:txBody>
          <a:bodyPr>
            <a:normAutofit fontScale="77500" lnSpcReduction="20000"/>
          </a:bodyPr>
          <a:lstStyle/>
          <a:p>
            <a:r>
              <a:rPr lang="en-US" dirty="0"/>
              <a:t>C</a:t>
            </a:r>
            <a:r>
              <a:rPr lang="en-US" dirty="0" smtClean="0"/>
              <a:t>ollaboration </a:t>
            </a:r>
            <a:r>
              <a:rPr lang="en-US" dirty="0"/>
              <a:t>among </a:t>
            </a:r>
            <a:r>
              <a:rPr lang="en-US" dirty="0" smtClean="0"/>
              <a:t>14 Claude </a:t>
            </a:r>
            <a:r>
              <a:rPr lang="en-US" dirty="0"/>
              <a:t>D. Pepper Older Americans Independence </a:t>
            </a:r>
            <a:r>
              <a:rPr lang="en-US" dirty="0" smtClean="0"/>
              <a:t>Centers; 10 healthcare </a:t>
            </a:r>
            <a:r>
              <a:rPr lang="en-US" dirty="0"/>
              <a:t>systems where patients will be recruited</a:t>
            </a:r>
            <a:r>
              <a:rPr lang="en-US" dirty="0" smtClean="0"/>
              <a:t>, </a:t>
            </a:r>
            <a:r>
              <a:rPr lang="en-US" dirty="0"/>
              <a:t>and </a:t>
            </a:r>
            <a:r>
              <a:rPr lang="en-US" b="1" dirty="0"/>
              <a:t>patients</a:t>
            </a:r>
            <a:r>
              <a:rPr lang="en-US" dirty="0"/>
              <a:t> and other key </a:t>
            </a:r>
            <a:r>
              <a:rPr lang="en-US" b="1" dirty="0"/>
              <a:t>stakeholders</a:t>
            </a:r>
            <a:r>
              <a:rPr lang="en-US" dirty="0"/>
              <a:t>.</a:t>
            </a:r>
          </a:p>
          <a:p>
            <a:r>
              <a:rPr lang="en-US" dirty="0" smtClean="0"/>
              <a:t>Implemented </a:t>
            </a:r>
            <a:r>
              <a:rPr lang="en-US" dirty="0"/>
              <a:t>as a </a:t>
            </a:r>
            <a:r>
              <a:rPr lang="en-US" b="1" dirty="0"/>
              <a:t>pragmatic clinical trial </a:t>
            </a:r>
            <a:r>
              <a:rPr lang="en-US" dirty="0"/>
              <a:t>that will occur in the context of routine clinical practice and the assessments and interventions are based upon information needed to make a clinical </a:t>
            </a:r>
            <a:r>
              <a:rPr lang="en-US" dirty="0" smtClean="0"/>
              <a:t>decision.</a:t>
            </a:r>
          </a:p>
          <a:p>
            <a:r>
              <a:rPr lang="en-US" b="1" dirty="0" smtClean="0"/>
              <a:t>Implementation</a:t>
            </a:r>
            <a:r>
              <a:rPr lang="en-US" dirty="0" smtClean="0"/>
              <a:t> </a:t>
            </a:r>
            <a:r>
              <a:rPr lang="en-US" dirty="0"/>
              <a:t>of the falls risk assessment and interventions </a:t>
            </a:r>
            <a:r>
              <a:rPr lang="en-US" dirty="0" smtClean="0"/>
              <a:t>are </a:t>
            </a:r>
            <a:r>
              <a:rPr lang="en-US" b="1" dirty="0" smtClean="0"/>
              <a:t>operational </a:t>
            </a:r>
            <a:r>
              <a:rPr lang="en-US" b="1" dirty="0"/>
              <a:t>differently </a:t>
            </a:r>
            <a:r>
              <a:rPr lang="en-US" dirty="0"/>
              <a:t>based on the patient panel size, practice resources, available community programs, </a:t>
            </a:r>
            <a:r>
              <a:rPr lang="en-US" b="1" dirty="0"/>
              <a:t>patient preferences </a:t>
            </a:r>
            <a:r>
              <a:rPr lang="en-US" dirty="0"/>
              <a:t>and reimbursement resources for interventions.  </a:t>
            </a:r>
            <a:endParaRPr lang="en-US" dirty="0" smtClean="0"/>
          </a:p>
          <a:p>
            <a:r>
              <a:rPr lang="en-US" dirty="0" smtClean="0"/>
              <a:t>Falls </a:t>
            </a:r>
            <a:r>
              <a:rPr lang="en-US" dirty="0"/>
              <a:t>care managers and the providers of the physical intervention will be practicing clinicians in diverse settings (e.g., primary care practices, home health, outpatient clinics, and community programs</a:t>
            </a:r>
            <a:r>
              <a:rPr lang="en-US" dirty="0" smtClean="0"/>
              <a:t>).</a:t>
            </a:r>
          </a:p>
          <a:p>
            <a:r>
              <a:rPr lang="en-US" dirty="0" smtClean="0"/>
              <a:t>Dissemination </a:t>
            </a:r>
            <a:r>
              <a:rPr lang="en-US" dirty="0"/>
              <a:t>and implementation of the assessment and interventions need to be adapted to the local context and </a:t>
            </a:r>
            <a:r>
              <a:rPr lang="en-US" b="1" dirty="0"/>
              <a:t>consistent with patient preferences</a:t>
            </a:r>
            <a:r>
              <a:rPr lang="en-US" dirty="0"/>
              <a:t>.</a:t>
            </a:r>
          </a:p>
          <a:p>
            <a:pPr marL="0" indent="0">
              <a:buNone/>
            </a:pPr>
            <a:endParaRPr lang="en-US" dirty="0"/>
          </a:p>
        </p:txBody>
      </p:sp>
    </p:spTree>
    <p:extLst>
      <p:ext uri="{BB962C8B-B14F-4D97-AF65-F5344CB8AC3E}">
        <p14:creationId xmlns:p14="http://schemas.microsoft.com/office/powerpoint/2010/main" val="281373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cs typeface="Arial" pitchFamily="34" charset="0"/>
              </a:rPr>
              <a:t>Study Design</a:t>
            </a:r>
            <a:endParaRPr lang="en-US" dirty="0">
              <a:solidFill>
                <a:schemeClr val="tx1"/>
              </a:solidFill>
              <a:cs typeface="Arial" pitchFamily="34" charset="0"/>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2405912"/>
            <a:ext cx="3834371" cy="412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9" y="2405912"/>
            <a:ext cx="3339493" cy="412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7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Designs</a:t>
            </a:r>
            <a:endParaRPr lang="en-US" dirty="0"/>
          </a:p>
        </p:txBody>
      </p:sp>
      <p:sp>
        <p:nvSpPr>
          <p:cNvPr id="3" name="Content Placeholder 2"/>
          <p:cNvSpPr>
            <a:spLocks noGrp="1"/>
          </p:cNvSpPr>
          <p:nvPr>
            <p:ph idx="1"/>
          </p:nvPr>
        </p:nvSpPr>
        <p:spPr>
          <a:xfrm>
            <a:off x="628650" y="1485900"/>
            <a:ext cx="7886700" cy="5372100"/>
          </a:xfrm>
        </p:spPr>
        <p:txBody>
          <a:bodyPr>
            <a:normAutofit fontScale="92500" lnSpcReduction="20000"/>
          </a:bodyPr>
          <a:lstStyle/>
          <a:p>
            <a:pPr marL="0" indent="0">
              <a:buNone/>
            </a:pPr>
            <a:r>
              <a:rPr lang="en-US" dirty="0" smtClean="0"/>
              <a:t>Variety of trial design each with characteristic features:</a:t>
            </a:r>
          </a:p>
          <a:p>
            <a:pPr lvl="1"/>
            <a:r>
              <a:rPr lang="en-US" sz="2800" b="1" dirty="0" smtClean="0"/>
              <a:t>Single</a:t>
            </a:r>
            <a:r>
              <a:rPr lang="en-US" sz="2800" dirty="0" smtClean="0"/>
              <a:t> treatment, </a:t>
            </a:r>
            <a:r>
              <a:rPr lang="en-US" sz="2800" b="1" dirty="0" smtClean="0"/>
              <a:t>homogeneous</a:t>
            </a:r>
            <a:r>
              <a:rPr lang="en-US" sz="2800" dirty="0" smtClean="0"/>
              <a:t> sample patient RCT</a:t>
            </a:r>
          </a:p>
          <a:p>
            <a:pPr lvl="1"/>
            <a:r>
              <a:rPr lang="en-US" sz="2800" b="1" dirty="0" smtClean="0"/>
              <a:t>Single</a:t>
            </a:r>
            <a:r>
              <a:rPr lang="en-US" sz="2800" dirty="0" smtClean="0"/>
              <a:t> treatment, </a:t>
            </a:r>
            <a:r>
              <a:rPr lang="en-US" sz="2800" b="1" dirty="0" smtClean="0"/>
              <a:t>heterogeneous</a:t>
            </a:r>
            <a:r>
              <a:rPr lang="en-US" sz="2800" dirty="0" smtClean="0"/>
              <a:t> sample pragmatic CT</a:t>
            </a:r>
          </a:p>
          <a:p>
            <a:pPr lvl="1"/>
            <a:r>
              <a:rPr lang="en-US" sz="2800" b="1" dirty="0" smtClean="0"/>
              <a:t>Multiple</a:t>
            </a:r>
            <a:r>
              <a:rPr lang="en-US" sz="2800" dirty="0" smtClean="0"/>
              <a:t> treatment, </a:t>
            </a:r>
            <a:r>
              <a:rPr lang="en-US" sz="2800" b="1" dirty="0"/>
              <a:t>homogeneous</a:t>
            </a:r>
            <a:r>
              <a:rPr lang="en-US" sz="2800" dirty="0"/>
              <a:t> sample patient </a:t>
            </a:r>
            <a:r>
              <a:rPr lang="en-US" sz="2800" dirty="0" smtClean="0"/>
              <a:t>RCT</a:t>
            </a:r>
          </a:p>
          <a:p>
            <a:pPr lvl="2"/>
            <a:r>
              <a:rPr lang="en-US" sz="2800" dirty="0" smtClean="0"/>
              <a:t>Full Factorial if all are at risk of every treatment</a:t>
            </a:r>
            <a:endParaRPr lang="en-US" sz="2800" dirty="0"/>
          </a:p>
          <a:p>
            <a:pPr lvl="1"/>
            <a:r>
              <a:rPr lang="en-US" sz="2800" b="1" dirty="0" smtClean="0"/>
              <a:t>Multiple</a:t>
            </a:r>
            <a:r>
              <a:rPr lang="en-US" sz="2800" dirty="0" smtClean="0"/>
              <a:t> treatment, </a:t>
            </a:r>
            <a:r>
              <a:rPr lang="en-US" sz="2800" b="1" dirty="0" smtClean="0"/>
              <a:t>heterogeneous</a:t>
            </a:r>
            <a:r>
              <a:rPr lang="en-US" sz="2800" dirty="0" smtClean="0"/>
              <a:t> sample </a:t>
            </a:r>
          </a:p>
          <a:p>
            <a:pPr lvl="2"/>
            <a:r>
              <a:rPr lang="en-US" sz="2800" dirty="0"/>
              <a:t>Sequential, multiple assignment, randomized trial (</a:t>
            </a:r>
            <a:r>
              <a:rPr lang="en-US" sz="2800" b="1" dirty="0"/>
              <a:t>SMART</a:t>
            </a:r>
            <a:r>
              <a:rPr lang="en-US" sz="2800" dirty="0"/>
              <a:t>) designs are being used to construct adaptive </a:t>
            </a:r>
            <a:r>
              <a:rPr lang="en-US" sz="2800" dirty="0" smtClean="0"/>
              <a:t>interventions</a:t>
            </a:r>
          </a:p>
          <a:p>
            <a:pPr lvl="2"/>
            <a:r>
              <a:rPr lang="en-US" sz="2800" dirty="0" smtClean="0"/>
              <a:t>Standardly-tailored design</a:t>
            </a:r>
          </a:p>
          <a:p>
            <a:pPr lvl="2"/>
            <a:r>
              <a:rPr lang="en-US" sz="2800" dirty="0" smtClean="0"/>
              <a:t>Adaptive</a:t>
            </a:r>
          </a:p>
          <a:p>
            <a:pPr lvl="2"/>
            <a:r>
              <a:rPr lang="en-US" sz="2800" dirty="0" smtClean="0"/>
              <a:t>Platform</a:t>
            </a:r>
          </a:p>
          <a:p>
            <a:pPr lvl="2"/>
            <a:r>
              <a:rPr lang="en-US" sz="2800" dirty="0" smtClean="0"/>
              <a:t>Pragmatic CT</a:t>
            </a:r>
          </a:p>
        </p:txBody>
      </p:sp>
    </p:spTree>
    <p:extLst>
      <p:ext uri="{BB962C8B-B14F-4D97-AF65-F5344CB8AC3E}">
        <p14:creationId xmlns:p14="http://schemas.microsoft.com/office/powerpoint/2010/main" val="224069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542" y="189280"/>
            <a:ext cx="7886700" cy="1325563"/>
          </a:xfrm>
        </p:spPr>
        <p:txBody>
          <a:bodyPr>
            <a:noAutofit/>
          </a:bodyPr>
          <a:lstStyle/>
          <a:p>
            <a:r>
              <a:rPr lang="en-US" sz="2800" dirty="0" smtClean="0"/>
              <a:t>This </a:t>
            </a:r>
            <a:r>
              <a:rPr lang="en-US" sz="2800" b="1" dirty="0"/>
              <a:t>SMART</a:t>
            </a:r>
            <a:r>
              <a:rPr lang="en-US" sz="2800" dirty="0"/>
              <a:t> </a:t>
            </a:r>
            <a:r>
              <a:rPr lang="en-US" sz="2800" dirty="0" smtClean="0"/>
              <a:t>design is </a:t>
            </a:r>
            <a:r>
              <a:rPr lang="en-US" sz="2800" dirty="0"/>
              <a:t>to understand whether to begin with medication or behavioral </a:t>
            </a:r>
            <a:r>
              <a:rPr lang="en-US" sz="2800" dirty="0" smtClean="0"/>
              <a:t>therapy, </a:t>
            </a:r>
            <a:r>
              <a:rPr lang="en-US" sz="2800" dirty="0"/>
              <a:t>and whether to intensify or augment initial treatment for </a:t>
            </a:r>
            <a:r>
              <a:rPr lang="en-US" sz="2800" dirty="0" smtClean="0"/>
              <a:t>non-responders.</a:t>
            </a:r>
            <a:endParaRPr lang="en-US" sz="2800" dirty="0"/>
          </a:p>
        </p:txBody>
      </p:sp>
      <p:pic>
        <p:nvPicPr>
          <p:cNvPr id="4" name="Content Placeholder 3"/>
          <p:cNvPicPr>
            <a:picLocks noGrp="1" noChangeAspect="1"/>
          </p:cNvPicPr>
          <p:nvPr>
            <p:ph idx="1"/>
          </p:nvPr>
        </p:nvPicPr>
        <p:blipFill>
          <a:blip r:embed="rId2"/>
          <a:stretch>
            <a:fillRect/>
          </a:stretch>
        </p:blipFill>
        <p:spPr>
          <a:xfrm>
            <a:off x="1614355" y="1754785"/>
            <a:ext cx="5915290" cy="4456884"/>
          </a:xfrm>
          <a:prstGeom prst="rect">
            <a:avLst/>
          </a:prstGeom>
        </p:spPr>
      </p:pic>
      <p:sp>
        <p:nvSpPr>
          <p:cNvPr id="5" name="Rectangle 4"/>
          <p:cNvSpPr/>
          <p:nvPr/>
        </p:nvSpPr>
        <p:spPr>
          <a:xfrm>
            <a:off x="0" y="6211669"/>
            <a:ext cx="9144000" cy="646331"/>
          </a:xfrm>
          <a:prstGeom prst="rect">
            <a:avLst/>
          </a:prstGeom>
        </p:spPr>
        <p:txBody>
          <a:bodyPr wrap="square">
            <a:spAutoFit/>
          </a:bodyPr>
          <a:lstStyle/>
          <a:p>
            <a:r>
              <a:rPr lang="en-US" dirty="0">
                <a:solidFill>
                  <a:srgbClr val="2D2D2D"/>
                </a:solidFill>
                <a:latin typeface="Arial" panose="020B0604020202020204" pitchFamily="34" charset="0"/>
              </a:rPr>
              <a:t>Pelham, W. E., &amp; </a:t>
            </a:r>
            <a:r>
              <a:rPr lang="en-US" dirty="0" err="1">
                <a:solidFill>
                  <a:srgbClr val="2D2D2D"/>
                </a:solidFill>
                <a:latin typeface="Arial" panose="020B0604020202020204" pitchFamily="34" charset="0"/>
              </a:rPr>
              <a:t>Fabiano</a:t>
            </a:r>
            <a:r>
              <a:rPr lang="en-US" dirty="0">
                <a:solidFill>
                  <a:srgbClr val="2D2D2D"/>
                </a:solidFill>
                <a:latin typeface="Arial" panose="020B0604020202020204" pitchFamily="34" charset="0"/>
              </a:rPr>
              <a:t>, G.A. (2008). Evidence-based psychosocial treatment for ADHD: An update. </a:t>
            </a:r>
            <a:r>
              <a:rPr lang="en-US" i="1" dirty="0">
                <a:solidFill>
                  <a:srgbClr val="2D2D2D"/>
                </a:solidFill>
                <a:latin typeface="Arial" panose="020B0604020202020204" pitchFamily="34" charset="0"/>
              </a:rPr>
              <a:t>Journal of Clinical Child and Adolescent Psychology, 31</a:t>
            </a:r>
            <a:r>
              <a:rPr lang="en-US" dirty="0">
                <a:solidFill>
                  <a:srgbClr val="2D2D2D"/>
                </a:solidFill>
                <a:latin typeface="Arial" panose="020B0604020202020204" pitchFamily="34" charset="0"/>
              </a:rPr>
              <a:t>, 184-214.</a:t>
            </a:r>
            <a:endParaRPr lang="en-US" dirty="0"/>
          </a:p>
        </p:txBody>
      </p:sp>
    </p:spTree>
    <p:extLst>
      <p:ext uri="{BB962C8B-B14F-4D97-AF65-F5344CB8AC3E}">
        <p14:creationId xmlns:p14="http://schemas.microsoft.com/office/powerpoint/2010/main" val="4131238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Standardly-tailored </a:t>
            </a:r>
            <a:r>
              <a:rPr lang="en-US" dirty="0" smtClean="0"/>
              <a:t>Design</a:t>
            </a:r>
            <a:endParaRPr lang="en-US" dirty="0"/>
          </a:p>
        </p:txBody>
      </p:sp>
      <p:sp>
        <p:nvSpPr>
          <p:cNvPr id="16386" name="Rectangle 3"/>
          <p:cNvSpPr>
            <a:spLocks noGrp="1" noChangeArrowheads="1"/>
          </p:cNvSpPr>
          <p:nvPr>
            <p:ph idx="1"/>
          </p:nvPr>
        </p:nvSpPr>
        <p:spPr>
          <a:xfrm>
            <a:off x="628650" y="1693070"/>
            <a:ext cx="3971621" cy="4483893"/>
          </a:xfrm>
        </p:spPr>
        <p:txBody>
          <a:bodyPr>
            <a:normAutofit/>
          </a:bodyPr>
          <a:lstStyle/>
          <a:p>
            <a:pPr marL="0" indent="0">
              <a:buFont typeface="Arial" charset="0"/>
              <a:buNone/>
            </a:pPr>
            <a:r>
              <a:rPr lang="en-US" sz="3200" dirty="0"/>
              <a:t>Assesses each pre-specified </a:t>
            </a:r>
            <a:r>
              <a:rPr lang="en-US" sz="3200" dirty="0" smtClean="0"/>
              <a:t>disease and risk </a:t>
            </a:r>
            <a:r>
              <a:rPr lang="en-US" sz="3200" dirty="0"/>
              <a:t>factor and assigns a pre-determined intervention component to it</a:t>
            </a:r>
            <a:r>
              <a:rPr lang="en-US" sz="3200" dirty="0" smtClean="0"/>
              <a:t>. Not all participants have all factors.  Better reflects clinical populations.</a:t>
            </a:r>
            <a:endParaRPr lang="en-US" sz="3200" dirty="0"/>
          </a:p>
        </p:txBody>
      </p:sp>
      <p:grpSp>
        <p:nvGrpSpPr>
          <p:cNvPr id="16387" name="Group 16"/>
          <p:cNvGrpSpPr>
            <a:grpSpLocks/>
          </p:cNvGrpSpPr>
          <p:nvPr/>
        </p:nvGrpSpPr>
        <p:grpSpPr bwMode="auto">
          <a:xfrm>
            <a:off x="5347877" y="1524001"/>
            <a:ext cx="3734991" cy="4724401"/>
            <a:chOff x="2400" y="960"/>
            <a:chExt cx="3137" cy="2976"/>
          </a:xfrm>
        </p:grpSpPr>
        <p:pic>
          <p:nvPicPr>
            <p:cNvPr id="163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 y="960"/>
              <a:ext cx="1503"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Line 6"/>
            <p:cNvSpPr>
              <a:spLocks noChangeShapeType="1"/>
            </p:cNvSpPr>
            <p:nvPr/>
          </p:nvSpPr>
          <p:spPr bwMode="auto">
            <a:xfrm>
              <a:off x="2736" y="2112"/>
              <a:ext cx="384"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16392" name="Line 7"/>
            <p:cNvSpPr>
              <a:spLocks noChangeShapeType="1"/>
            </p:cNvSpPr>
            <p:nvPr/>
          </p:nvSpPr>
          <p:spPr bwMode="auto">
            <a:xfrm flipH="1">
              <a:off x="3993" y="1296"/>
              <a:ext cx="327" cy="3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16393" name="Line 8"/>
            <p:cNvSpPr>
              <a:spLocks noChangeShapeType="1"/>
            </p:cNvSpPr>
            <p:nvPr/>
          </p:nvSpPr>
          <p:spPr bwMode="auto">
            <a:xfrm flipH="1">
              <a:off x="4080" y="2064"/>
              <a:ext cx="24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16394" name="Line 9"/>
            <p:cNvSpPr>
              <a:spLocks noChangeShapeType="1"/>
            </p:cNvSpPr>
            <p:nvPr/>
          </p:nvSpPr>
          <p:spPr bwMode="auto">
            <a:xfrm>
              <a:off x="3312" y="1200"/>
              <a:ext cx="288"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16395" name="Line 10"/>
            <p:cNvSpPr>
              <a:spLocks noChangeShapeType="1"/>
            </p:cNvSpPr>
            <p:nvPr/>
          </p:nvSpPr>
          <p:spPr bwMode="auto">
            <a:xfrm>
              <a:off x="2592" y="2976"/>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16396" name="Text Box 11"/>
            <p:cNvSpPr txBox="1">
              <a:spLocks noChangeArrowheads="1"/>
            </p:cNvSpPr>
            <p:nvPr/>
          </p:nvSpPr>
          <p:spPr bwMode="auto">
            <a:xfrm>
              <a:off x="2400" y="2640"/>
              <a:ext cx="8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FF0000"/>
                  </a:solidFill>
                </a:rPr>
                <a:t>B</a:t>
              </a:r>
              <a:r>
                <a:rPr lang="en-US" dirty="0" smtClean="0">
                  <a:solidFill>
                    <a:srgbClr val="FF0000"/>
                  </a:solidFill>
                </a:rPr>
                <a:t>alance</a:t>
              </a:r>
              <a:endParaRPr lang="en-US" dirty="0">
                <a:solidFill>
                  <a:srgbClr val="FF0000"/>
                </a:solidFill>
              </a:endParaRPr>
            </a:p>
          </p:txBody>
        </p:sp>
        <p:sp>
          <p:nvSpPr>
            <p:cNvPr id="16397" name="Text Box 12"/>
            <p:cNvSpPr txBox="1">
              <a:spLocks noChangeArrowheads="1"/>
            </p:cNvSpPr>
            <p:nvPr/>
          </p:nvSpPr>
          <p:spPr bwMode="auto">
            <a:xfrm>
              <a:off x="4262" y="1802"/>
              <a:ext cx="12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FF0000"/>
                  </a:solidFill>
                </a:rPr>
                <a:t>G</a:t>
              </a:r>
              <a:r>
                <a:rPr lang="en-US" dirty="0" smtClean="0">
                  <a:solidFill>
                    <a:srgbClr val="FF0000"/>
                  </a:solidFill>
                </a:rPr>
                <a:t>rip </a:t>
              </a:r>
              <a:r>
                <a:rPr lang="en-US" dirty="0">
                  <a:solidFill>
                    <a:srgbClr val="FF0000"/>
                  </a:solidFill>
                </a:rPr>
                <a:t>strength</a:t>
              </a:r>
            </a:p>
          </p:txBody>
        </p:sp>
        <p:sp>
          <p:nvSpPr>
            <p:cNvPr id="16398" name="Text Box 13"/>
            <p:cNvSpPr txBox="1">
              <a:spLocks noChangeArrowheads="1"/>
            </p:cNvSpPr>
            <p:nvPr/>
          </p:nvSpPr>
          <p:spPr bwMode="auto">
            <a:xfrm>
              <a:off x="4272" y="1104"/>
              <a:ext cx="5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err="1" smtClean="0"/>
                <a:t>CHF</a:t>
              </a:r>
              <a:endParaRPr lang="en-US" dirty="0"/>
            </a:p>
          </p:txBody>
        </p:sp>
        <p:sp>
          <p:nvSpPr>
            <p:cNvPr id="16399" name="Text Box 14"/>
            <p:cNvSpPr txBox="1">
              <a:spLocks noChangeArrowheads="1"/>
            </p:cNvSpPr>
            <p:nvPr/>
          </p:nvSpPr>
          <p:spPr bwMode="auto">
            <a:xfrm>
              <a:off x="2493" y="960"/>
              <a:ext cx="17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smtClean="0">
                  <a:solidFill>
                    <a:srgbClr val="FF0000"/>
                  </a:solidFill>
                </a:rPr>
                <a:t>Cognitive impairment</a:t>
              </a:r>
              <a:endParaRPr lang="en-US" sz="1600" dirty="0">
                <a:solidFill>
                  <a:srgbClr val="FF0000"/>
                </a:solidFill>
              </a:endParaRPr>
            </a:p>
          </p:txBody>
        </p:sp>
        <p:sp>
          <p:nvSpPr>
            <p:cNvPr id="16400" name="Text Box 15"/>
            <p:cNvSpPr txBox="1">
              <a:spLocks noChangeArrowheads="1"/>
            </p:cNvSpPr>
            <p:nvPr/>
          </p:nvSpPr>
          <p:spPr bwMode="auto">
            <a:xfrm>
              <a:off x="2534" y="1802"/>
              <a:ext cx="71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t>Hip </a:t>
              </a:r>
              <a:r>
                <a:rPr lang="en-US" dirty="0" err="1" smtClean="0"/>
                <a:t>Fx</a:t>
              </a:r>
              <a:endParaRPr lang="en-US" dirty="0"/>
            </a:p>
          </p:txBody>
        </p:sp>
      </p:grpSp>
      <p:sp>
        <p:nvSpPr>
          <p:cNvPr id="2" name="TextBox 1"/>
          <p:cNvSpPr txBox="1"/>
          <p:nvPr/>
        </p:nvSpPr>
        <p:spPr>
          <a:xfrm>
            <a:off x="0" y="6488668"/>
            <a:ext cx="8696325" cy="369332"/>
          </a:xfrm>
          <a:prstGeom prst="rect">
            <a:avLst/>
          </a:prstGeom>
          <a:noFill/>
        </p:spPr>
        <p:txBody>
          <a:bodyPr wrap="square" rtlCol="0">
            <a:spAutoFit/>
          </a:bodyPr>
          <a:lstStyle/>
          <a:p>
            <a:pPr>
              <a:buFont typeface="Arial" charset="0"/>
              <a:buNone/>
            </a:pPr>
            <a:r>
              <a:rPr lang="en-US" dirty="0"/>
              <a:t>Allore </a:t>
            </a:r>
            <a:r>
              <a:rPr lang="en-US" dirty="0" smtClean="0"/>
              <a:t>HG</a:t>
            </a:r>
            <a:r>
              <a:rPr lang="en-US" dirty="0"/>
              <a:t> </a:t>
            </a:r>
            <a:r>
              <a:rPr lang="en-US" dirty="0" smtClean="0"/>
              <a:t>et al </a:t>
            </a:r>
            <a:r>
              <a:rPr lang="en-US" u="sng" dirty="0" err="1"/>
              <a:t>Clin</a:t>
            </a:r>
            <a:r>
              <a:rPr lang="en-US" u="sng" dirty="0"/>
              <a:t> Trials</a:t>
            </a:r>
            <a:r>
              <a:rPr lang="en-US" dirty="0"/>
              <a:t> 2005; 2: 13-21</a:t>
            </a:r>
            <a:r>
              <a:rPr lang="en-US" dirty="0" smtClean="0"/>
              <a:t>. Allore </a:t>
            </a:r>
            <a:r>
              <a:rPr lang="en-US" dirty="0"/>
              <a:t>HG, Murphy TE. </a:t>
            </a:r>
            <a:r>
              <a:rPr lang="en-US" u="sng" dirty="0" err="1" smtClean="0"/>
              <a:t>Clin</a:t>
            </a:r>
            <a:r>
              <a:rPr lang="en-US" u="sng" dirty="0" smtClean="0"/>
              <a:t> </a:t>
            </a:r>
            <a:r>
              <a:rPr lang="en-US" u="sng" dirty="0"/>
              <a:t>Trials</a:t>
            </a:r>
            <a:r>
              <a:rPr lang="en-US" dirty="0"/>
              <a:t> 2008; 5:121-130. </a:t>
            </a:r>
          </a:p>
        </p:txBody>
      </p:sp>
      <p:sp>
        <p:nvSpPr>
          <p:cNvPr id="17" name="Line 7"/>
          <p:cNvSpPr>
            <a:spLocks noChangeShapeType="1"/>
          </p:cNvSpPr>
          <p:nvPr/>
        </p:nvSpPr>
        <p:spPr bwMode="auto">
          <a:xfrm flipH="1">
            <a:off x="6130529" y="2662239"/>
            <a:ext cx="40005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18" name="Text Box 13"/>
          <p:cNvSpPr txBox="1">
            <a:spLocks noChangeArrowheads="1"/>
          </p:cNvSpPr>
          <p:nvPr/>
        </p:nvSpPr>
        <p:spPr bwMode="auto">
          <a:xfrm>
            <a:off x="6542486" y="2368551"/>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t>Lung Cancer</a:t>
            </a:r>
            <a:endParaRPr lang="en-US" dirty="0"/>
          </a:p>
        </p:txBody>
      </p:sp>
      <p:sp>
        <p:nvSpPr>
          <p:cNvPr id="19" name="Line 6"/>
          <p:cNvSpPr>
            <a:spLocks noChangeShapeType="1"/>
          </p:cNvSpPr>
          <p:nvPr/>
        </p:nvSpPr>
        <p:spPr bwMode="auto">
          <a:xfrm>
            <a:off x="4882754" y="2594770"/>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0" name="Text Box 11"/>
          <p:cNvSpPr txBox="1">
            <a:spLocks noChangeArrowheads="1"/>
          </p:cNvSpPr>
          <p:nvPr/>
        </p:nvSpPr>
        <p:spPr bwMode="auto">
          <a:xfrm>
            <a:off x="4600271" y="2304813"/>
            <a:ext cx="543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err="1" smtClean="0"/>
              <a:t>DM</a:t>
            </a:r>
            <a:endParaRPr lang="en-US" dirty="0"/>
          </a:p>
        </p:txBody>
      </p:sp>
      <p:sp>
        <p:nvSpPr>
          <p:cNvPr id="21" name="Line 6"/>
          <p:cNvSpPr>
            <a:spLocks noChangeShapeType="1"/>
          </p:cNvSpPr>
          <p:nvPr/>
        </p:nvSpPr>
        <p:spPr bwMode="auto">
          <a:xfrm>
            <a:off x="4999436" y="2219413"/>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2" name="Text Box 11"/>
          <p:cNvSpPr txBox="1">
            <a:spLocks noChangeArrowheads="1"/>
          </p:cNvSpPr>
          <p:nvPr/>
        </p:nvSpPr>
        <p:spPr bwMode="auto">
          <a:xfrm>
            <a:off x="4254339" y="1942678"/>
            <a:ext cx="154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t>Hypertension</a:t>
            </a:r>
            <a:endParaRPr lang="en-US" dirty="0"/>
          </a:p>
        </p:txBody>
      </p:sp>
    </p:spTree>
    <p:extLst>
      <p:ext uri="{BB962C8B-B14F-4D97-AF65-F5344CB8AC3E}">
        <p14:creationId xmlns:p14="http://schemas.microsoft.com/office/powerpoint/2010/main" val="3717925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1367</Words>
  <Application>Microsoft Office PowerPoint</Application>
  <PresentationFormat>On-screen Show (4:3)</PresentationFormat>
  <Paragraphs>100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Statistical challenges—Measurement, outcomes, multicomponent intervention </vt:lpstr>
      <vt:lpstr>Knowledge Gap Related to Treatment of Patients with Multiple Chronic Conditions</vt:lpstr>
      <vt:lpstr>Patient-Centered Outcomes Research Institute:  Methodology Report (2013)</vt:lpstr>
      <vt:lpstr>PCORI Methodology Report (2013)</vt:lpstr>
      <vt:lpstr>STRIDE</vt:lpstr>
      <vt:lpstr>Study Design</vt:lpstr>
      <vt:lpstr>Trial Designs</vt:lpstr>
      <vt:lpstr>This SMART design is to understand whether to begin with medication or behavioral therapy, and whether to intensify or augment initial treatment for non-responders.</vt:lpstr>
      <vt:lpstr>Standardly-tailored Design</vt:lpstr>
      <vt:lpstr>PowerPoint Presentation</vt:lpstr>
      <vt:lpstr>PowerPoint Presentation</vt:lpstr>
      <vt:lpstr>Individualized Absolute Risk Calculator</vt:lpstr>
      <vt:lpstr>Who is included in a trial?</vt:lpstr>
      <vt:lpstr>Methodological Concerns Regardless of Study Design: Missing Data and Competing Risk</vt:lpstr>
      <vt:lpstr>Gap: Sample Size Estimation not Available for all trial designs</vt:lpstr>
      <vt:lpstr>Trial Outcomes - Different Designs</vt:lpstr>
      <vt:lpstr>Using Observations Data for Causal Effect Estimates</vt:lpstr>
      <vt:lpstr>Conclusions</vt:lpstr>
      <vt:lpstr>Thank You!</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challenges—measurement, outcomes, multicomponent intervention</dc:title>
  <dc:creator>Allore, Heather</dc:creator>
  <cp:lastModifiedBy>Lowenstein, Lisa</cp:lastModifiedBy>
  <cp:revision>34</cp:revision>
  <cp:lastPrinted>2015-04-28T16:01:56Z</cp:lastPrinted>
  <dcterms:created xsi:type="dcterms:W3CDTF">2015-03-24T17:59:24Z</dcterms:created>
  <dcterms:modified xsi:type="dcterms:W3CDTF">2015-05-11T19:45:16Z</dcterms:modified>
</cp:coreProperties>
</file>